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575"/>
    <p:restoredTop sz="94807"/>
  </p:normalViewPr>
  <p:slideViewPr>
    <p:cSldViewPr snapToGrid="0" snapToObjects="1">
      <p:cViewPr>
        <p:scale>
          <a:sx n="112" d="100"/>
          <a:sy n="112" d="100"/>
        </p:scale>
        <p:origin x="117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F91B65-7ADD-4D4A-9616-0C744C991551}" type="datetimeFigureOut">
              <a:rPr lang="en-US" smtClean="0"/>
              <a:t>4/1/19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5C89A7-5ACB-6A43-81D1-52929F0A3581}" type="slidenum">
              <a:rPr lang="en-US" smtClean="0"/>
              <a:t>‹#›</a:t>
            </a:fld>
            <a:endParaRPr lang="en-US" dirty="0"/>
          </a:p>
        </p:txBody>
      </p:sp>
    </p:spTree>
    <p:extLst>
      <p:ext uri="{BB962C8B-B14F-4D97-AF65-F5344CB8AC3E}">
        <p14:creationId xmlns:p14="http://schemas.microsoft.com/office/powerpoint/2010/main" val="3458132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5C89A7-5ACB-6A43-81D1-52929F0A3581}" type="slidenum">
              <a:rPr lang="en-US" smtClean="0"/>
              <a:t>1</a:t>
            </a:fld>
            <a:endParaRPr lang="en-US" dirty="0"/>
          </a:p>
        </p:txBody>
      </p:sp>
    </p:spTree>
    <p:extLst>
      <p:ext uri="{BB962C8B-B14F-4D97-AF65-F5344CB8AC3E}">
        <p14:creationId xmlns:p14="http://schemas.microsoft.com/office/powerpoint/2010/main" val="3861926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7678C-F01B-DB47-B390-FA7DF84129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7579DC-6698-EB4E-821C-52041541C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8141B0-64A7-0A42-9C24-B64398DE9467}"/>
              </a:ext>
            </a:extLst>
          </p:cNvPr>
          <p:cNvSpPr>
            <a:spLocks noGrp="1"/>
          </p:cNvSpPr>
          <p:nvPr>
            <p:ph type="dt" sz="half" idx="10"/>
          </p:nvPr>
        </p:nvSpPr>
        <p:spPr/>
        <p:txBody>
          <a:bodyPr/>
          <a:lstStyle/>
          <a:p>
            <a:fld id="{013E3699-BBBF-7C40-A7E1-D225EC20506D}" type="datetimeFigureOut">
              <a:rPr lang="en-US" smtClean="0"/>
              <a:t>4/1/19</a:t>
            </a:fld>
            <a:endParaRPr lang="en-US" dirty="0"/>
          </a:p>
        </p:txBody>
      </p:sp>
      <p:sp>
        <p:nvSpPr>
          <p:cNvPr id="5" name="Footer Placeholder 4">
            <a:extLst>
              <a:ext uri="{FF2B5EF4-FFF2-40B4-BE49-F238E27FC236}">
                <a16:creationId xmlns:a16="http://schemas.microsoft.com/office/drawing/2014/main" id="{63A1CD2B-686A-9743-99F8-E09FD2E7340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53E9239-7D0E-3449-B5A7-A040A6A65345}"/>
              </a:ext>
            </a:extLst>
          </p:cNvPr>
          <p:cNvSpPr>
            <a:spLocks noGrp="1"/>
          </p:cNvSpPr>
          <p:nvPr>
            <p:ph type="sldNum" sz="quarter" idx="12"/>
          </p:nvPr>
        </p:nvSpPr>
        <p:spPr/>
        <p:txBody>
          <a:bodyPr/>
          <a:lstStyle/>
          <a:p>
            <a:fld id="{B2FB6F25-ABE5-1F4E-82AC-0A54436F979D}" type="slidenum">
              <a:rPr lang="en-US" smtClean="0"/>
              <a:t>‹#›</a:t>
            </a:fld>
            <a:endParaRPr lang="en-US" dirty="0"/>
          </a:p>
        </p:txBody>
      </p:sp>
    </p:spTree>
    <p:extLst>
      <p:ext uri="{BB962C8B-B14F-4D97-AF65-F5344CB8AC3E}">
        <p14:creationId xmlns:p14="http://schemas.microsoft.com/office/powerpoint/2010/main" val="1851201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B03AD-4897-524D-A650-EB6A02DB96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FF7694-8309-C84D-83CC-556C4B3182A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0DF3EB-DC0F-3C49-8BB3-85A437DA8C2F}"/>
              </a:ext>
            </a:extLst>
          </p:cNvPr>
          <p:cNvSpPr>
            <a:spLocks noGrp="1"/>
          </p:cNvSpPr>
          <p:nvPr>
            <p:ph type="dt" sz="half" idx="10"/>
          </p:nvPr>
        </p:nvSpPr>
        <p:spPr/>
        <p:txBody>
          <a:bodyPr/>
          <a:lstStyle/>
          <a:p>
            <a:fld id="{013E3699-BBBF-7C40-A7E1-D225EC20506D}" type="datetimeFigureOut">
              <a:rPr lang="en-US" smtClean="0"/>
              <a:t>4/1/19</a:t>
            </a:fld>
            <a:endParaRPr lang="en-US" dirty="0"/>
          </a:p>
        </p:txBody>
      </p:sp>
      <p:sp>
        <p:nvSpPr>
          <p:cNvPr id="5" name="Footer Placeholder 4">
            <a:extLst>
              <a:ext uri="{FF2B5EF4-FFF2-40B4-BE49-F238E27FC236}">
                <a16:creationId xmlns:a16="http://schemas.microsoft.com/office/drawing/2014/main" id="{B7BE00C7-5017-AB4C-8079-703E6B2992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1C89D1-4E08-1D4A-931F-CAC5CE32C797}"/>
              </a:ext>
            </a:extLst>
          </p:cNvPr>
          <p:cNvSpPr>
            <a:spLocks noGrp="1"/>
          </p:cNvSpPr>
          <p:nvPr>
            <p:ph type="sldNum" sz="quarter" idx="12"/>
          </p:nvPr>
        </p:nvSpPr>
        <p:spPr/>
        <p:txBody>
          <a:bodyPr/>
          <a:lstStyle/>
          <a:p>
            <a:fld id="{B2FB6F25-ABE5-1F4E-82AC-0A54436F979D}" type="slidenum">
              <a:rPr lang="en-US" smtClean="0"/>
              <a:t>‹#›</a:t>
            </a:fld>
            <a:endParaRPr lang="en-US" dirty="0"/>
          </a:p>
        </p:txBody>
      </p:sp>
    </p:spTree>
    <p:extLst>
      <p:ext uri="{BB962C8B-B14F-4D97-AF65-F5344CB8AC3E}">
        <p14:creationId xmlns:p14="http://schemas.microsoft.com/office/powerpoint/2010/main" val="2746079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E0BFD5-FE6D-444B-A16D-89231A4F11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B80DF2-7944-BE46-B874-2459C3AC032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88809B-6CE1-DB48-8D0E-ABE2F3CB8B6E}"/>
              </a:ext>
            </a:extLst>
          </p:cNvPr>
          <p:cNvSpPr>
            <a:spLocks noGrp="1"/>
          </p:cNvSpPr>
          <p:nvPr>
            <p:ph type="dt" sz="half" idx="10"/>
          </p:nvPr>
        </p:nvSpPr>
        <p:spPr/>
        <p:txBody>
          <a:bodyPr/>
          <a:lstStyle/>
          <a:p>
            <a:fld id="{013E3699-BBBF-7C40-A7E1-D225EC20506D}" type="datetimeFigureOut">
              <a:rPr lang="en-US" smtClean="0"/>
              <a:t>4/1/19</a:t>
            </a:fld>
            <a:endParaRPr lang="en-US" dirty="0"/>
          </a:p>
        </p:txBody>
      </p:sp>
      <p:sp>
        <p:nvSpPr>
          <p:cNvPr id="5" name="Footer Placeholder 4">
            <a:extLst>
              <a:ext uri="{FF2B5EF4-FFF2-40B4-BE49-F238E27FC236}">
                <a16:creationId xmlns:a16="http://schemas.microsoft.com/office/drawing/2014/main" id="{CAC25E3F-B67F-7248-BB4F-E7208EAAF0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641033-8E3B-8A4E-9517-A41199458AE0}"/>
              </a:ext>
            </a:extLst>
          </p:cNvPr>
          <p:cNvSpPr>
            <a:spLocks noGrp="1"/>
          </p:cNvSpPr>
          <p:nvPr>
            <p:ph type="sldNum" sz="quarter" idx="12"/>
          </p:nvPr>
        </p:nvSpPr>
        <p:spPr/>
        <p:txBody>
          <a:bodyPr/>
          <a:lstStyle/>
          <a:p>
            <a:fld id="{B2FB6F25-ABE5-1F4E-82AC-0A54436F979D}" type="slidenum">
              <a:rPr lang="en-US" smtClean="0"/>
              <a:t>‹#›</a:t>
            </a:fld>
            <a:endParaRPr lang="en-US" dirty="0"/>
          </a:p>
        </p:txBody>
      </p:sp>
    </p:spTree>
    <p:extLst>
      <p:ext uri="{BB962C8B-B14F-4D97-AF65-F5344CB8AC3E}">
        <p14:creationId xmlns:p14="http://schemas.microsoft.com/office/powerpoint/2010/main" val="2107965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55884-DC11-A440-A565-2FB0B1E307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A512BA-B960-2945-A2D5-6BE4B9CEEA4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F060B-05E1-BC47-B494-5F2C4F33833B}"/>
              </a:ext>
            </a:extLst>
          </p:cNvPr>
          <p:cNvSpPr>
            <a:spLocks noGrp="1"/>
          </p:cNvSpPr>
          <p:nvPr>
            <p:ph type="dt" sz="half" idx="10"/>
          </p:nvPr>
        </p:nvSpPr>
        <p:spPr/>
        <p:txBody>
          <a:bodyPr/>
          <a:lstStyle/>
          <a:p>
            <a:fld id="{013E3699-BBBF-7C40-A7E1-D225EC20506D}" type="datetimeFigureOut">
              <a:rPr lang="en-US" smtClean="0"/>
              <a:t>4/1/19</a:t>
            </a:fld>
            <a:endParaRPr lang="en-US" dirty="0"/>
          </a:p>
        </p:txBody>
      </p:sp>
      <p:sp>
        <p:nvSpPr>
          <p:cNvPr id="5" name="Footer Placeholder 4">
            <a:extLst>
              <a:ext uri="{FF2B5EF4-FFF2-40B4-BE49-F238E27FC236}">
                <a16:creationId xmlns:a16="http://schemas.microsoft.com/office/drawing/2014/main" id="{FA401A03-E693-DE4D-A8FD-F80305E75D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3C177B-A5B2-424E-9CDB-6AD40435DAD1}"/>
              </a:ext>
            </a:extLst>
          </p:cNvPr>
          <p:cNvSpPr>
            <a:spLocks noGrp="1"/>
          </p:cNvSpPr>
          <p:nvPr>
            <p:ph type="sldNum" sz="quarter" idx="12"/>
          </p:nvPr>
        </p:nvSpPr>
        <p:spPr/>
        <p:txBody>
          <a:bodyPr/>
          <a:lstStyle/>
          <a:p>
            <a:fld id="{B2FB6F25-ABE5-1F4E-82AC-0A54436F979D}" type="slidenum">
              <a:rPr lang="en-US" smtClean="0"/>
              <a:t>‹#›</a:t>
            </a:fld>
            <a:endParaRPr lang="en-US" dirty="0"/>
          </a:p>
        </p:txBody>
      </p:sp>
    </p:spTree>
    <p:extLst>
      <p:ext uri="{BB962C8B-B14F-4D97-AF65-F5344CB8AC3E}">
        <p14:creationId xmlns:p14="http://schemas.microsoft.com/office/powerpoint/2010/main" val="1672957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BD5DC-6242-E541-B45D-2D6B4AC20E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1B99D7-4A0C-D140-A481-2A4927A777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5740B35-ACD2-CC4C-B2A7-E04F41E7DA3A}"/>
              </a:ext>
            </a:extLst>
          </p:cNvPr>
          <p:cNvSpPr>
            <a:spLocks noGrp="1"/>
          </p:cNvSpPr>
          <p:nvPr>
            <p:ph type="dt" sz="half" idx="10"/>
          </p:nvPr>
        </p:nvSpPr>
        <p:spPr/>
        <p:txBody>
          <a:bodyPr/>
          <a:lstStyle/>
          <a:p>
            <a:fld id="{013E3699-BBBF-7C40-A7E1-D225EC20506D}" type="datetimeFigureOut">
              <a:rPr lang="en-US" smtClean="0"/>
              <a:t>4/1/19</a:t>
            </a:fld>
            <a:endParaRPr lang="en-US" dirty="0"/>
          </a:p>
        </p:txBody>
      </p:sp>
      <p:sp>
        <p:nvSpPr>
          <p:cNvPr id="5" name="Footer Placeholder 4">
            <a:extLst>
              <a:ext uri="{FF2B5EF4-FFF2-40B4-BE49-F238E27FC236}">
                <a16:creationId xmlns:a16="http://schemas.microsoft.com/office/drawing/2014/main" id="{27CEFA50-0EDF-8F48-AE8E-F50E8CCDA0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E520B6-102A-5F44-BAB0-0A65FCB7FBFB}"/>
              </a:ext>
            </a:extLst>
          </p:cNvPr>
          <p:cNvSpPr>
            <a:spLocks noGrp="1"/>
          </p:cNvSpPr>
          <p:nvPr>
            <p:ph type="sldNum" sz="quarter" idx="12"/>
          </p:nvPr>
        </p:nvSpPr>
        <p:spPr/>
        <p:txBody>
          <a:bodyPr/>
          <a:lstStyle/>
          <a:p>
            <a:fld id="{B2FB6F25-ABE5-1F4E-82AC-0A54436F979D}" type="slidenum">
              <a:rPr lang="en-US" smtClean="0"/>
              <a:t>‹#›</a:t>
            </a:fld>
            <a:endParaRPr lang="en-US" dirty="0"/>
          </a:p>
        </p:txBody>
      </p:sp>
    </p:spTree>
    <p:extLst>
      <p:ext uri="{BB962C8B-B14F-4D97-AF65-F5344CB8AC3E}">
        <p14:creationId xmlns:p14="http://schemas.microsoft.com/office/powerpoint/2010/main" val="882714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CB628-B7A2-874A-BD84-2DACD04B44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795D27-A1F6-BF4C-B28A-ED91CBDD053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3ADA9F-A4B4-9E42-9F9B-666A6F39FD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24DD4F-935D-964F-8235-380CBFE55858}"/>
              </a:ext>
            </a:extLst>
          </p:cNvPr>
          <p:cNvSpPr>
            <a:spLocks noGrp="1"/>
          </p:cNvSpPr>
          <p:nvPr>
            <p:ph type="dt" sz="half" idx="10"/>
          </p:nvPr>
        </p:nvSpPr>
        <p:spPr/>
        <p:txBody>
          <a:bodyPr/>
          <a:lstStyle/>
          <a:p>
            <a:fld id="{013E3699-BBBF-7C40-A7E1-D225EC20506D}" type="datetimeFigureOut">
              <a:rPr lang="en-US" smtClean="0"/>
              <a:t>4/1/19</a:t>
            </a:fld>
            <a:endParaRPr lang="en-US" dirty="0"/>
          </a:p>
        </p:txBody>
      </p:sp>
      <p:sp>
        <p:nvSpPr>
          <p:cNvPr id="6" name="Footer Placeholder 5">
            <a:extLst>
              <a:ext uri="{FF2B5EF4-FFF2-40B4-BE49-F238E27FC236}">
                <a16:creationId xmlns:a16="http://schemas.microsoft.com/office/drawing/2014/main" id="{273881BB-6999-8E4C-B583-5D508964FDA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94909DE-A1E5-6041-8A7E-69553C93D769}"/>
              </a:ext>
            </a:extLst>
          </p:cNvPr>
          <p:cNvSpPr>
            <a:spLocks noGrp="1"/>
          </p:cNvSpPr>
          <p:nvPr>
            <p:ph type="sldNum" sz="quarter" idx="12"/>
          </p:nvPr>
        </p:nvSpPr>
        <p:spPr/>
        <p:txBody>
          <a:bodyPr/>
          <a:lstStyle/>
          <a:p>
            <a:fld id="{B2FB6F25-ABE5-1F4E-82AC-0A54436F979D}" type="slidenum">
              <a:rPr lang="en-US" smtClean="0"/>
              <a:t>‹#›</a:t>
            </a:fld>
            <a:endParaRPr lang="en-US" dirty="0"/>
          </a:p>
        </p:txBody>
      </p:sp>
    </p:spTree>
    <p:extLst>
      <p:ext uri="{BB962C8B-B14F-4D97-AF65-F5344CB8AC3E}">
        <p14:creationId xmlns:p14="http://schemas.microsoft.com/office/powerpoint/2010/main" val="3087337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0E0B2-1E71-A245-BAE7-20F35CE5F2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3F221F-6C4E-B243-9455-E6D474B50A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B91011D-DA99-9946-8C9C-79CD9D54DB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FC5E42-4BCF-4545-A1F6-9A11AF4B44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8F89EE5-B05B-6F44-8AF8-7395F3A9B1B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59F533-49A0-9445-B3B0-F16B33E049E0}"/>
              </a:ext>
            </a:extLst>
          </p:cNvPr>
          <p:cNvSpPr>
            <a:spLocks noGrp="1"/>
          </p:cNvSpPr>
          <p:nvPr>
            <p:ph type="dt" sz="half" idx="10"/>
          </p:nvPr>
        </p:nvSpPr>
        <p:spPr/>
        <p:txBody>
          <a:bodyPr/>
          <a:lstStyle/>
          <a:p>
            <a:fld id="{013E3699-BBBF-7C40-A7E1-D225EC20506D}" type="datetimeFigureOut">
              <a:rPr lang="en-US" smtClean="0"/>
              <a:t>4/1/19</a:t>
            </a:fld>
            <a:endParaRPr lang="en-US" dirty="0"/>
          </a:p>
        </p:txBody>
      </p:sp>
      <p:sp>
        <p:nvSpPr>
          <p:cNvPr id="8" name="Footer Placeholder 7">
            <a:extLst>
              <a:ext uri="{FF2B5EF4-FFF2-40B4-BE49-F238E27FC236}">
                <a16:creationId xmlns:a16="http://schemas.microsoft.com/office/drawing/2014/main" id="{9BD2C5A4-7E51-104A-88CE-AF7B8B69552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19524DC-0BC0-D949-9DDC-2973F2378B6D}"/>
              </a:ext>
            </a:extLst>
          </p:cNvPr>
          <p:cNvSpPr>
            <a:spLocks noGrp="1"/>
          </p:cNvSpPr>
          <p:nvPr>
            <p:ph type="sldNum" sz="quarter" idx="12"/>
          </p:nvPr>
        </p:nvSpPr>
        <p:spPr/>
        <p:txBody>
          <a:bodyPr/>
          <a:lstStyle/>
          <a:p>
            <a:fld id="{B2FB6F25-ABE5-1F4E-82AC-0A54436F979D}" type="slidenum">
              <a:rPr lang="en-US" smtClean="0"/>
              <a:t>‹#›</a:t>
            </a:fld>
            <a:endParaRPr lang="en-US" dirty="0"/>
          </a:p>
        </p:txBody>
      </p:sp>
    </p:spTree>
    <p:extLst>
      <p:ext uri="{BB962C8B-B14F-4D97-AF65-F5344CB8AC3E}">
        <p14:creationId xmlns:p14="http://schemas.microsoft.com/office/powerpoint/2010/main" val="219093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CC514-9A35-CA46-8D29-D3F1951E5C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695899-31AB-DB4A-80B9-BDE4FE7D5671}"/>
              </a:ext>
            </a:extLst>
          </p:cNvPr>
          <p:cNvSpPr>
            <a:spLocks noGrp="1"/>
          </p:cNvSpPr>
          <p:nvPr>
            <p:ph type="dt" sz="half" idx="10"/>
          </p:nvPr>
        </p:nvSpPr>
        <p:spPr/>
        <p:txBody>
          <a:bodyPr/>
          <a:lstStyle/>
          <a:p>
            <a:fld id="{013E3699-BBBF-7C40-A7E1-D225EC20506D}" type="datetimeFigureOut">
              <a:rPr lang="en-US" smtClean="0"/>
              <a:t>4/1/19</a:t>
            </a:fld>
            <a:endParaRPr lang="en-US" dirty="0"/>
          </a:p>
        </p:txBody>
      </p:sp>
      <p:sp>
        <p:nvSpPr>
          <p:cNvPr id="4" name="Footer Placeholder 3">
            <a:extLst>
              <a:ext uri="{FF2B5EF4-FFF2-40B4-BE49-F238E27FC236}">
                <a16:creationId xmlns:a16="http://schemas.microsoft.com/office/drawing/2014/main" id="{6EF5F36D-FB4D-A446-9DB8-6345D57E56A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F42CE59-AE82-5946-B3EC-8EEA2530F5D7}"/>
              </a:ext>
            </a:extLst>
          </p:cNvPr>
          <p:cNvSpPr>
            <a:spLocks noGrp="1"/>
          </p:cNvSpPr>
          <p:nvPr>
            <p:ph type="sldNum" sz="quarter" idx="12"/>
          </p:nvPr>
        </p:nvSpPr>
        <p:spPr/>
        <p:txBody>
          <a:bodyPr/>
          <a:lstStyle/>
          <a:p>
            <a:fld id="{B2FB6F25-ABE5-1F4E-82AC-0A54436F979D}" type="slidenum">
              <a:rPr lang="en-US" smtClean="0"/>
              <a:t>‹#›</a:t>
            </a:fld>
            <a:endParaRPr lang="en-US" dirty="0"/>
          </a:p>
        </p:txBody>
      </p:sp>
    </p:spTree>
    <p:extLst>
      <p:ext uri="{BB962C8B-B14F-4D97-AF65-F5344CB8AC3E}">
        <p14:creationId xmlns:p14="http://schemas.microsoft.com/office/powerpoint/2010/main" val="3000001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08BF43-64A6-AA47-8924-B73596E6A211}"/>
              </a:ext>
            </a:extLst>
          </p:cNvPr>
          <p:cNvSpPr>
            <a:spLocks noGrp="1"/>
          </p:cNvSpPr>
          <p:nvPr>
            <p:ph type="dt" sz="half" idx="10"/>
          </p:nvPr>
        </p:nvSpPr>
        <p:spPr/>
        <p:txBody>
          <a:bodyPr/>
          <a:lstStyle/>
          <a:p>
            <a:fld id="{013E3699-BBBF-7C40-A7E1-D225EC20506D}" type="datetimeFigureOut">
              <a:rPr lang="en-US" smtClean="0"/>
              <a:t>4/1/19</a:t>
            </a:fld>
            <a:endParaRPr lang="en-US" dirty="0"/>
          </a:p>
        </p:txBody>
      </p:sp>
      <p:sp>
        <p:nvSpPr>
          <p:cNvPr id="3" name="Footer Placeholder 2">
            <a:extLst>
              <a:ext uri="{FF2B5EF4-FFF2-40B4-BE49-F238E27FC236}">
                <a16:creationId xmlns:a16="http://schemas.microsoft.com/office/drawing/2014/main" id="{F22FA157-9981-5849-9B26-AB340888D3D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4577EE6-7EB4-B544-B246-59F448B1348A}"/>
              </a:ext>
            </a:extLst>
          </p:cNvPr>
          <p:cNvSpPr>
            <a:spLocks noGrp="1"/>
          </p:cNvSpPr>
          <p:nvPr>
            <p:ph type="sldNum" sz="quarter" idx="12"/>
          </p:nvPr>
        </p:nvSpPr>
        <p:spPr/>
        <p:txBody>
          <a:bodyPr/>
          <a:lstStyle/>
          <a:p>
            <a:fld id="{B2FB6F25-ABE5-1F4E-82AC-0A54436F979D}" type="slidenum">
              <a:rPr lang="en-US" smtClean="0"/>
              <a:t>‹#›</a:t>
            </a:fld>
            <a:endParaRPr lang="en-US" dirty="0"/>
          </a:p>
        </p:txBody>
      </p:sp>
    </p:spTree>
    <p:extLst>
      <p:ext uri="{BB962C8B-B14F-4D97-AF65-F5344CB8AC3E}">
        <p14:creationId xmlns:p14="http://schemas.microsoft.com/office/powerpoint/2010/main" val="246466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BCCBD-3E56-BE48-9FF8-FC1D97F7C4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F4248C-6F0E-C940-9BCF-4BBDF601EC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FD84C7-5BBF-A54A-87F8-5807DB758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F368C0-50DA-104C-B0A4-BB036DD8DC63}"/>
              </a:ext>
            </a:extLst>
          </p:cNvPr>
          <p:cNvSpPr>
            <a:spLocks noGrp="1"/>
          </p:cNvSpPr>
          <p:nvPr>
            <p:ph type="dt" sz="half" idx="10"/>
          </p:nvPr>
        </p:nvSpPr>
        <p:spPr/>
        <p:txBody>
          <a:bodyPr/>
          <a:lstStyle/>
          <a:p>
            <a:fld id="{013E3699-BBBF-7C40-A7E1-D225EC20506D}" type="datetimeFigureOut">
              <a:rPr lang="en-US" smtClean="0"/>
              <a:t>4/1/19</a:t>
            </a:fld>
            <a:endParaRPr lang="en-US" dirty="0"/>
          </a:p>
        </p:txBody>
      </p:sp>
      <p:sp>
        <p:nvSpPr>
          <p:cNvPr id="6" name="Footer Placeholder 5">
            <a:extLst>
              <a:ext uri="{FF2B5EF4-FFF2-40B4-BE49-F238E27FC236}">
                <a16:creationId xmlns:a16="http://schemas.microsoft.com/office/drawing/2014/main" id="{56277931-D49F-284E-BF4A-93553CD8BB8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C195E5B-7566-6A43-B970-F2395C077675}"/>
              </a:ext>
            </a:extLst>
          </p:cNvPr>
          <p:cNvSpPr>
            <a:spLocks noGrp="1"/>
          </p:cNvSpPr>
          <p:nvPr>
            <p:ph type="sldNum" sz="quarter" idx="12"/>
          </p:nvPr>
        </p:nvSpPr>
        <p:spPr/>
        <p:txBody>
          <a:bodyPr/>
          <a:lstStyle/>
          <a:p>
            <a:fld id="{B2FB6F25-ABE5-1F4E-82AC-0A54436F979D}" type="slidenum">
              <a:rPr lang="en-US" smtClean="0"/>
              <a:t>‹#›</a:t>
            </a:fld>
            <a:endParaRPr lang="en-US" dirty="0"/>
          </a:p>
        </p:txBody>
      </p:sp>
    </p:spTree>
    <p:extLst>
      <p:ext uri="{BB962C8B-B14F-4D97-AF65-F5344CB8AC3E}">
        <p14:creationId xmlns:p14="http://schemas.microsoft.com/office/powerpoint/2010/main" val="3701104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634E-9A3F-E442-8AA5-B2E53E6F6C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69AA25-4422-CD4A-875F-C0C7839D39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E0245B1-DD0A-DE4B-B147-7D23A0515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9E773F-F23D-0240-B9E7-DC14419D3478}"/>
              </a:ext>
            </a:extLst>
          </p:cNvPr>
          <p:cNvSpPr>
            <a:spLocks noGrp="1"/>
          </p:cNvSpPr>
          <p:nvPr>
            <p:ph type="dt" sz="half" idx="10"/>
          </p:nvPr>
        </p:nvSpPr>
        <p:spPr/>
        <p:txBody>
          <a:bodyPr/>
          <a:lstStyle/>
          <a:p>
            <a:fld id="{013E3699-BBBF-7C40-A7E1-D225EC20506D}" type="datetimeFigureOut">
              <a:rPr lang="en-US" smtClean="0"/>
              <a:t>4/1/19</a:t>
            </a:fld>
            <a:endParaRPr lang="en-US" dirty="0"/>
          </a:p>
        </p:txBody>
      </p:sp>
      <p:sp>
        <p:nvSpPr>
          <p:cNvPr id="6" name="Footer Placeholder 5">
            <a:extLst>
              <a:ext uri="{FF2B5EF4-FFF2-40B4-BE49-F238E27FC236}">
                <a16:creationId xmlns:a16="http://schemas.microsoft.com/office/drawing/2014/main" id="{0053A223-A53F-384C-B051-64FA046B3C5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15103B6-86A0-C348-BC90-4F38556819B2}"/>
              </a:ext>
            </a:extLst>
          </p:cNvPr>
          <p:cNvSpPr>
            <a:spLocks noGrp="1"/>
          </p:cNvSpPr>
          <p:nvPr>
            <p:ph type="sldNum" sz="quarter" idx="12"/>
          </p:nvPr>
        </p:nvSpPr>
        <p:spPr/>
        <p:txBody>
          <a:bodyPr/>
          <a:lstStyle/>
          <a:p>
            <a:fld id="{B2FB6F25-ABE5-1F4E-82AC-0A54436F979D}" type="slidenum">
              <a:rPr lang="en-US" smtClean="0"/>
              <a:t>‹#›</a:t>
            </a:fld>
            <a:endParaRPr lang="en-US" dirty="0"/>
          </a:p>
        </p:txBody>
      </p:sp>
    </p:spTree>
    <p:extLst>
      <p:ext uri="{BB962C8B-B14F-4D97-AF65-F5344CB8AC3E}">
        <p14:creationId xmlns:p14="http://schemas.microsoft.com/office/powerpoint/2010/main" val="124672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911F22-FA33-8C45-A3B6-A2B53402E7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4D94D1-2479-1F42-8B4B-2AF63D6223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5FDEA5-E328-1D41-8984-943A56C14B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E3699-BBBF-7C40-A7E1-D225EC20506D}" type="datetimeFigureOut">
              <a:rPr lang="en-US" smtClean="0"/>
              <a:t>4/1/19</a:t>
            </a:fld>
            <a:endParaRPr lang="en-US" dirty="0"/>
          </a:p>
        </p:txBody>
      </p:sp>
      <p:sp>
        <p:nvSpPr>
          <p:cNvPr id="5" name="Footer Placeholder 4">
            <a:extLst>
              <a:ext uri="{FF2B5EF4-FFF2-40B4-BE49-F238E27FC236}">
                <a16:creationId xmlns:a16="http://schemas.microsoft.com/office/drawing/2014/main" id="{A8E757A0-BA7B-3548-9BDB-A07E104E48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6916398-5A96-9A49-9BF6-0846500D8F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B6F25-ABE5-1F4E-82AC-0A54436F979D}" type="slidenum">
              <a:rPr lang="en-US" smtClean="0"/>
              <a:t>‹#›</a:t>
            </a:fld>
            <a:endParaRPr lang="en-US" dirty="0"/>
          </a:p>
        </p:txBody>
      </p:sp>
    </p:spTree>
    <p:extLst>
      <p:ext uri="{BB962C8B-B14F-4D97-AF65-F5344CB8AC3E}">
        <p14:creationId xmlns:p14="http://schemas.microsoft.com/office/powerpoint/2010/main" val="116619710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1F5B2-41E9-D946-A799-889DE4158DBA}"/>
              </a:ext>
            </a:extLst>
          </p:cNvPr>
          <p:cNvSpPr>
            <a:spLocks noGrp="1"/>
          </p:cNvSpPr>
          <p:nvPr>
            <p:ph type="ctrTitle"/>
          </p:nvPr>
        </p:nvSpPr>
        <p:spPr>
          <a:xfrm>
            <a:off x="2808243" y="-334855"/>
            <a:ext cx="6771861" cy="931724"/>
          </a:xfrm>
        </p:spPr>
        <p:txBody>
          <a:bodyPr>
            <a:normAutofit/>
          </a:bodyPr>
          <a:lstStyle/>
          <a:p>
            <a:r>
              <a:rPr lang="en-US" sz="1800" b="1" dirty="0">
                <a:latin typeface="Rockwell Nova" panose="020F0502020204030204" pitchFamily="34" charset="0"/>
                <a:cs typeface="Rockwell Nova" panose="020F0502020204030204" pitchFamily="34" charset="0"/>
              </a:rPr>
              <a:t>The Negative Impact of Poor Time Management on Sleep Deprivation in College Students</a:t>
            </a:r>
          </a:p>
        </p:txBody>
      </p:sp>
      <p:sp>
        <p:nvSpPr>
          <p:cNvPr id="3" name="Subtitle 2">
            <a:extLst>
              <a:ext uri="{FF2B5EF4-FFF2-40B4-BE49-F238E27FC236}">
                <a16:creationId xmlns:a16="http://schemas.microsoft.com/office/drawing/2014/main" id="{CEB6EA0E-C71A-2C49-A7F8-D0A5AAD2FBBE}"/>
              </a:ext>
            </a:extLst>
          </p:cNvPr>
          <p:cNvSpPr>
            <a:spLocks noGrp="1"/>
          </p:cNvSpPr>
          <p:nvPr>
            <p:ph type="subTitle" idx="1"/>
          </p:nvPr>
        </p:nvSpPr>
        <p:spPr>
          <a:xfrm>
            <a:off x="1480290" y="575999"/>
            <a:ext cx="9144000" cy="439875"/>
          </a:xfrm>
        </p:spPr>
        <p:txBody>
          <a:bodyPr>
            <a:normAutofit/>
          </a:bodyPr>
          <a:lstStyle/>
          <a:p>
            <a:r>
              <a:rPr lang="en-US" sz="1200" dirty="0">
                <a:latin typeface="Rockwell Nova" panose="02060503020205020403" pitchFamily="18" charset="0"/>
              </a:rPr>
              <a:t>By: Diane DeLosSantos, Adan Khan, Ifeoluwa Tugbobo</a:t>
            </a:r>
          </a:p>
        </p:txBody>
      </p:sp>
      <p:sp>
        <p:nvSpPr>
          <p:cNvPr id="7" name="TextBox 6">
            <a:extLst>
              <a:ext uri="{FF2B5EF4-FFF2-40B4-BE49-F238E27FC236}">
                <a16:creationId xmlns:a16="http://schemas.microsoft.com/office/drawing/2014/main" id="{57BF4494-019F-DB4D-AA8A-1C466427C4C2}"/>
              </a:ext>
            </a:extLst>
          </p:cNvPr>
          <p:cNvSpPr txBox="1"/>
          <p:nvPr/>
        </p:nvSpPr>
        <p:spPr>
          <a:xfrm>
            <a:off x="0" y="4419033"/>
            <a:ext cx="2905932" cy="292388"/>
          </a:xfrm>
          <a:prstGeom prst="rect">
            <a:avLst/>
          </a:prstGeom>
          <a:solidFill>
            <a:schemeClr val="bg2"/>
          </a:solidFill>
        </p:spPr>
        <p:txBody>
          <a:bodyPr wrap="square" rtlCol="0">
            <a:spAutoFit/>
          </a:bodyPr>
          <a:lstStyle/>
          <a:p>
            <a:r>
              <a:rPr lang="en-US" sz="1300" b="1" dirty="0">
                <a:latin typeface="Rockwell Nova" panose="02060503020205020403" pitchFamily="18" charset="0"/>
              </a:rPr>
              <a:t>MATERIALS &amp; METHODS </a:t>
            </a:r>
          </a:p>
        </p:txBody>
      </p:sp>
      <p:pic>
        <p:nvPicPr>
          <p:cNvPr id="14" name="Picture 13" descr="A close up of a clock&#13;&#10;&#13;&#10;Description automatically generated">
            <a:extLst>
              <a:ext uri="{FF2B5EF4-FFF2-40B4-BE49-F238E27FC236}">
                <a16:creationId xmlns:a16="http://schemas.microsoft.com/office/drawing/2014/main" id="{245C8024-D0FB-8648-9BC8-477D77B12460}"/>
              </a:ext>
            </a:extLst>
          </p:cNvPr>
          <p:cNvPicPr>
            <a:picLocks noChangeAspect="1"/>
          </p:cNvPicPr>
          <p:nvPr/>
        </p:nvPicPr>
        <p:blipFill>
          <a:blip r:embed="rId3"/>
          <a:stretch>
            <a:fillRect/>
          </a:stretch>
        </p:blipFill>
        <p:spPr>
          <a:xfrm>
            <a:off x="1031357" y="63197"/>
            <a:ext cx="725274" cy="709156"/>
          </a:xfrm>
          <a:prstGeom prst="rect">
            <a:avLst/>
          </a:prstGeom>
        </p:spPr>
      </p:pic>
      <p:sp>
        <p:nvSpPr>
          <p:cNvPr id="16" name="TextBox 15">
            <a:extLst>
              <a:ext uri="{FF2B5EF4-FFF2-40B4-BE49-F238E27FC236}">
                <a16:creationId xmlns:a16="http://schemas.microsoft.com/office/drawing/2014/main" id="{3AEAC890-46AD-E343-95B5-0D98FF16E5C1}"/>
              </a:ext>
            </a:extLst>
          </p:cNvPr>
          <p:cNvSpPr txBox="1"/>
          <p:nvPr/>
        </p:nvSpPr>
        <p:spPr>
          <a:xfrm>
            <a:off x="-47843" y="4696895"/>
            <a:ext cx="3896974" cy="2662267"/>
          </a:xfrm>
          <a:prstGeom prst="rect">
            <a:avLst/>
          </a:prstGeom>
          <a:noFill/>
        </p:spPr>
        <p:txBody>
          <a:bodyPr wrap="square" rtlCol="0">
            <a:spAutoFit/>
          </a:bodyPr>
          <a:lstStyle/>
          <a:p>
            <a:r>
              <a:rPr lang="en-US" sz="800" b="1" dirty="0"/>
              <a:t>- 77 college students completed an online survey, created using Google Forms. </a:t>
            </a:r>
          </a:p>
          <a:p>
            <a:pPr>
              <a:lnSpc>
                <a:spcPct val="150000"/>
              </a:lnSpc>
            </a:pPr>
            <a:r>
              <a:rPr lang="en-US" sz="800" b="1" dirty="0"/>
              <a:t>          1. Gender</a:t>
            </a:r>
          </a:p>
          <a:p>
            <a:pPr>
              <a:lnSpc>
                <a:spcPct val="150000"/>
              </a:lnSpc>
            </a:pPr>
            <a:r>
              <a:rPr lang="en-US" sz="800" b="1" dirty="0"/>
              <a:t>          2. Age</a:t>
            </a:r>
          </a:p>
          <a:p>
            <a:pPr>
              <a:lnSpc>
                <a:spcPct val="150000"/>
              </a:lnSpc>
            </a:pPr>
            <a:r>
              <a:rPr lang="en-US" sz="800" b="1" dirty="0"/>
              <a:t>          3. Number of Hours of Sleep Received Last Night</a:t>
            </a:r>
          </a:p>
          <a:p>
            <a:pPr>
              <a:lnSpc>
                <a:spcPct val="150000"/>
              </a:lnSpc>
            </a:pPr>
            <a:r>
              <a:rPr lang="en-US" sz="800" b="1" dirty="0"/>
              <a:t>          4. Number of Hours of Sleep Normally Receive</a:t>
            </a:r>
          </a:p>
          <a:p>
            <a:pPr>
              <a:lnSpc>
                <a:spcPct val="150000"/>
              </a:lnSpc>
            </a:pPr>
            <a:r>
              <a:rPr lang="en-US" sz="800" b="1" dirty="0"/>
              <a:t>          5. Average Number of Hours of Sleep Receive Daily, During Busy Week </a:t>
            </a:r>
          </a:p>
          <a:p>
            <a:pPr>
              <a:lnSpc>
                <a:spcPct val="150000"/>
              </a:lnSpc>
            </a:pPr>
            <a:r>
              <a:rPr lang="en-US" sz="800" b="1" dirty="0"/>
              <a:t>          6. Type of Time Management Skills</a:t>
            </a:r>
          </a:p>
          <a:p>
            <a:pPr>
              <a:lnSpc>
                <a:spcPct val="150000"/>
              </a:lnSpc>
            </a:pPr>
            <a:r>
              <a:rPr lang="en-US" sz="800" b="1" dirty="0"/>
              <a:t>          7. Early Submission of Assignments/Preparation for Tests</a:t>
            </a:r>
          </a:p>
          <a:p>
            <a:pPr>
              <a:lnSpc>
                <a:spcPct val="150000"/>
              </a:lnSpc>
            </a:pPr>
            <a:r>
              <a:rPr lang="en-US" sz="800" b="1" dirty="0"/>
              <a:t>          8. Late Submission of Assignments/Preparation for Tests</a:t>
            </a:r>
          </a:p>
          <a:p>
            <a:pPr>
              <a:lnSpc>
                <a:spcPct val="150000"/>
              </a:lnSpc>
            </a:pPr>
            <a:r>
              <a:rPr lang="en-US" sz="800" b="1" dirty="0"/>
              <a:t>          9. Submission of Assignment(s) Late or Right Before Due, Last Semester </a:t>
            </a:r>
          </a:p>
          <a:p>
            <a:pPr>
              <a:lnSpc>
                <a:spcPct val="150000"/>
              </a:lnSpc>
            </a:pPr>
            <a:r>
              <a:rPr lang="en-US" sz="800" b="1" dirty="0"/>
              <a:t>         10. Rushing to Finish Their Work or Study</a:t>
            </a:r>
          </a:p>
          <a:p>
            <a:pPr>
              <a:lnSpc>
                <a:spcPct val="150000"/>
              </a:lnSpc>
            </a:pPr>
            <a:r>
              <a:rPr lang="en-US" sz="800" b="1" dirty="0"/>
              <a:t>         11. Stay Up Late to Finish Their Work</a:t>
            </a:r>
          </a:p>
          <a:p>
            <a:pPr>
              <a:lnSpc>
                <a:spcPct val="150000"/>
              </a:lnSpc>
            </a:pPr>
            <a:endParaRPr lang="en-US" sz="600" dirty="0"/>
          </a:p>
          <a:p>
            <a:pPr marL="742950" lvl="1" indent="-285750">
              <a:buFontTx/>
              <a:buChar char="-"/>
            </a:pPr>
            <a:endParaRPr lang="en-US" dirty="0"/>
          </a:p>
        </p:txBody>
      </p:sp>
      <p:grpSp>
        <p:nvGrpSpPr>
          <p:cNvPr id="91" name="Group 90">
            <a:extLst>
              <a:ext uri="{FF2B5EF4-FFF2-40B4-BE49-F238E27FC236}">
                <a16:creationId xmlns:a16="http://schemas.microsoft.com/office/drawing/2014/main" id="{C8B4AE06-C470-B849-9A45-2FC4B92C4625}"/>
              </a:ext>
            </a:extLst>
          </p:cNvPr>
          <p:cNvGrpSpPr/>
          <p:nvPr/>
        </p:nvGrpSpPr>
        <p:grpSpPr>
          <a:xfrm>
            <a:off x="9029210" y="846601"/>
            <a:ext cx="3215692" cy="3493339"/>
            <a:chOff x="8701120" y="622209"/>
            <a:chExt cx="3205978" cy="3493339"/>
          </a:xfrm>
        </p:grpSpPr>
        <p:sp>
          <p:nvSpPr>
            <p:cNvPr id="9" name="TextBox 8">
              <a:extLst>
                <a:ext uri="{FF2B5EF4-FFF2-40B4-BE49-F238E27FC236}">
                  <a16:creationId xmlns:a16="http://schemas.microsoft.com/office/drawing/2014/main" id="{1B3F1707-EEFC-4B4C-90C1-4593F90AE866}"/>
                </a:ext>
              </a:extLst>
            </p:cNvPr>
            <p:cNvSpPr txBox="1"/>
            <p:nvPr/>
          </p:nvSpPr>
          <p:spPr>
            <a:xfrm>
              <a:off x="8710805" y="622209"/>
              <a:ext cx="1320483" cy="292388"/>
            </a:xfrm>
            <a:prstGeom prst="rect">
              <a:avLst/>
            </a:prstGeom>
            <a:solidFill>
              <a:schemeClr val="bg2"/>
            </a:solidFill>
          </p:spPr>
          <p:txBody>
            <a:bodyPr wrap="square" rtlCol="0">
              <a:spAutoFit/>
            </a:bodyPr>
            <a:lstStyle/>
            <a:p>
              <a:r>
                <a:rPr lang="en-US" sz="1300" b="1" dirty="0">
                  <a:latin typeface="Rockwell Nova" panose="02060503020205020403" pitchFamily="18" charset="0"/>
                </a:rPr>
                <a:t>DISCUSSION</a:t>
              </a:r>
            </a:p>
          </p:txBody>
        </p:sp>
        <p:sp>
          <p:nvSpPr>
            <p:cNvPr id="18" name="TextBox 17">
              <a:extLst>
                <a:ext uri="{FF2B5EF4-FFF2-40B4-BE49-F238E27FC236}">
                  <a16:creationId xmlns:a16="http://schemas.microsoft.com/office/drawing/2014/main" id="{C6F4A837-85C1-C248-8198-3393D5AFADD9}"/>
                </a:ext>
              </a:extLst>
            </p:cNvPr>
            <p:cNvSpPr txBox="1"/>
            <p:nvPr/>
          </p:nvSpPr>
          <p:spPr>
            <a:xfrm>
              <a:off x="8701120" y="883894"/>
              <a:ext cx="3205978" cy="3231654"/>
            </a:xfrm>
            <a:prstGeom prst="rect">
              <a:avLst/>
            </a:prstGeom>
            <a:noFill/>
          </p:spPr>
          <p:txBody>
            <a:bodyPr wrap="square" rtlCol="0">
              <a:spAutoFit/>
            </a:bodyPr>
            <a:lstStyle/>
            <a:p>
              <a:pPr>
                <a:lnSpc>
                  <a:spcPct val="150000"/>
                </a:lnSpc>
              </a:pPr>
              <a:r>
                <a:rPr lang="en-US" sz="800" b="1" dirty="0"/>
                <a:t>- The results seem to support our hypothesis.</a:t>
              </a:r>
            </a:p>
            <a:p>
              <a:endParaRPr lang="en-US" sz="800" b="1" dirty="0"/>
            </a:p>
            <a:p>
              <a:r>
                <a:rPr lang="en-US" sz="800" b="1" dirty="0"/>
                <a:t>-  40 out of the 77 participants were sleep deprived. Of these 40 college students, 28 reported sleeping even less during a busy week of school. </a:t>
              </a:r>
            </a:p>
            <a:p>
              <a:endParaRPr lang="en-US" sz="800" b="1" dirty="0"/>
            </a:p>
            <a:p>
              <a:r>
                <a:rPr lang="en-US" sz="800" b="1" dirty="0"/>
                <a:t>- Of these 28 college students, 15 reported having intermediate time management skills, 16 reported never or rarely submitting  assignments/preparing for tests late, 23 reported having submitted assignment(s) late or right before it was due, during the last semester, 15 reported always rushing to finish their work/study, and 18 reported always staying up late to finish their work. </a:t>
              </a:r>
            </a:p>
            <a:p>
              <a:endParaRPr lang="en-US" sz="800" b="1" dirty="0"/>
            </a:p>
            <a:p>
              <a:r>
                <a:rPr lang="en-US" sz="800" b="1" dirty="0"/>
                <a:t>- Lack of time management skills seems to cause college students to rush to finish their work/study and stay up late to finish their work, which, in turn, causes them to be sleep deprived and during a busy week, experience even more sleep deprivation. </a:t>
              </a:r>
            </a:p>
            <a:p>
              <a:endParaRPr lang="en-US" sz="800" b="1" dirty="0"/>
            </a:p>
            <a:p>
              <a:r>
                <a:rPr lang="en-US" sz="800" b="1" dirty="0"/>
                <a:t>- The limitations of this study were that our results can’t be used to generalize to other populations of college students, outside factors could affect the amount of sleep college students receive, and all the data collected was self-reported. </a:t>
              </a:r>
            </a:p>
            <a:p>
              <a:endParaRPr lang="en-US" sz="800" b="1" dirty="0"/>
            </a:p>
            <a:p>
              <a:r>
                <a:rPr lang="en-US" sz="800" b="1" dirty="0"/>
                <a:t>- Further research needs to be conducted to determine if there is a strong association between sleep deprivation and time management skills, as well as sleep deprivation and procrastination. </a:t>
              </a:r>
              <a:endParaRPr lang="en-US" sz="800" b="1" dirty="0">
                <a:solidFill>
                  <a:srgbClr val="FF0000"/>
                </a:solidFill>
              </a:endParaRPr>
            </a:p>
          </p:txBody>
        </p:sp>
      </p:grpSp>
      <p:grpSp>
        <p:nvGrpSpPr>
          <p:cNvPr id="94" name="Group 93">
            <a:extLst>
              <a:ext uri="{FF2B5EF4-FFF2-40B4-BE49-F238E27FC236}">
                <a16:creationId xmlns:a16="http://schemas.microsoft.com/office/drawing/2014/main" id="{2F8AE187-FDFC-3849-BD5D-60653869F0C6}"/>
              </a:ext>
            </a:extLst>
          </p:cNvPr>
          <p:cNvGrpSpPr/>
          <p:nvPr/>
        </p:nvGrpSpPr>
        <p:grpSpPr>
          <a:xfrm>
            <a:off x="9038924" y="4465188"/>
            <a:ext cx="3205978" cy="2499355"/>
            <a:chOff x="8781039" y="3714414"/>
            <a:chExt cx="3205978" cy="2499355"/>
          </a:xfrm>
        </p:grpSpPr>
        <p:sp>
          <p:nvSpPr>
            <p:cNvPr id="10" name="TextBox 9">
              <a:extLst>
                <a:ext uri="{FF2B5EF4-FFF2-40B4-BE49-F238E27FC236}">
                  <a16:creationId xmlns:a16="http://schemas.microsoft.com/office/drawing/2014/main" id="{9122DF00-E44C-684B-97AB-AD659E0B146A}"/>
                </a:ext>
              </a:extLst>
            </p:cNvPr>
            <p:cNvSpPr txBox="1"/>
            <p:nvPr/>
          </p:nvSpPr>
          <p:spPr>
            <a:xfrm>
              <a:off x="8781039" y="3714414"/>
              <a:ext cx="1433871" cy="292388"/>
            </a:xfrm>
            <a:prstGeom prst="rect">
              <a:avLst/>
            </a:prstGeom>
            <a:solidFill>
              <a:schemeClr val="bg2"/>
            </a:solidFill>
          </p:spPr>
          <p:txBody>
            <a:bodyPr wrap="square" rtlCol="0">
              <a:spAutoFit/>
            </a:bodyPr>
            <a:lstStyle/>
            <a:p>
              <a:r>
                <a:rPr lang="en-US" sz="1300" b="1" dirty="0">
                  <a:latin typeface="Rockwell Nova" panose="02060503020205020403" pitchFamily="18" charset="0"/>
                </a:rPr>
                <a:t>REFERENCES</a:t>
              </a:r>
            </a:p>
          </p:txBody>
        </p:sp>
        <p:sp>
          <p:nvSpPr>
            <p:cNvPr id="19" name="TextBox 18">
              <a:extLst>
                <a:ext uri="{FF2B5EF4-FFF2-40B4-BE49-F238E27FC236}">
                  <a16:creationId xmlns:a16="http://schemas.microsoft.com/office/drawing/2014/main" id="{11E8953D-2559-1E49-B5FA-8FC6C51F0692}"/>
                </a:ext>
              </a:extLst>
            </p:cNvPr>
            <p:cNvSpPr txBox="1"/>
            <p:nvPr/>
          </p:nvSpPr>
          <p:spPr>
            <a:xfrm>
              <a:off x="8781039" y="4013167"/>
              <a:ext cx="3205978" cy="2200602"/>
            </a:xfrm>
            <a:prstGeom prst="rect">
              <a:avLst/>
            </a:prstGeom>
            <a:noFill/>
          </p:spPr>
          <p:txBody>
            <a:bodyPr wrap="square" rtlCol="0">
              <a:spAutoFit/>
            </a:bodyPr>
            <a:lstStyle/>
            <a:p>
              <a:r>
                <a:rPr lang="en-US" sz="550" b="1" dirty="0"/>
                <a:t>Edens KM. 2006. The Relationship of University Students Sleep Habits and Academic Motivation. NASPA Journal [Internet]. [cited 27 March 2019]; 43:432–445. Available from: https://www.tandfonline.com/doi/abs/10.2202/1949-6605.1677</a:t>
              </a:r>
            </a:p>
            <a:p>
              <a:endParaRPr lang="en-US" sz="550" b="1" dirty="0"/>
            </a:p>
            <a:p>
              <a:r>
                <a:rPr lang="en-US" sz="550" b="1" dirty="0"/>
                <a:t>MindTools. What Is Time Management? Working Smarter to Enhance Productivity [Internet]. London (UK): MindTools; [cited 2019 Mar 27]. Available from: https://www.mindtools.com/pages/article/newHTE_00.htm</a:t>
              </a:r>
            </a:p>
            <a:p>
              <a:endParaRPr lang="en-US" sz="550" b="1" dirty="0"/>
            </a:p>
            <a:p>
              <a:r>
                <a:rPr lang="en-US" sz="550" b="1" dirty="0"/>
                <a:t>National Sleep Foundation. 2015. National Sleep Foundation Recommends New Sleep Times [Internet]. Washington (DC): National Sleep Foundation; [cited 2019 Mar 27]. Available from: https://www.sleepfoundation.org/press-release/national-sleep-foundation-recommends-new-sleep-times</a:t>
              </a:r>
            </a:p>
            <a:p>
              <a:endParaRPr lang="en-US" sz="550" b="1" dirty="0"/>
            </a:p>
            <a:p>
              <a:r>
                <a:rPr lang="en-US" sz="550" b="1" dirty="0"/>
                <a:t>National Heart, Lung, and Blood Institute. Sleep Deprivation and Deficiency [Internet]. Bethesda (MD): National Heart, Lung, and Blood Institute;  [cited 2019 Mar 27]. Available from: https://www.nhlbi.nih.gov/health-topics/sleep-deprivation-and-deficiency</a:t>
              </a:r>
            </a:p>
            <a:p>
              <a:endParaRPr lang="en-US" sz="550" b="1" dirty="0"/>
            </a:p>
            <a:p>
              <a:r>
                <a:rPr lang="en-US" sz="550" b="1" dirty="0"/>
                <a:t>Somnique Sleep Health. Sleep Deprivation or Deficiency [Internet]. Portland (OR): Somnique Sleep Health; [cited 2019 Mar 27]. Available from: https://somnique.com/sleep-disorders/sleep-deprivation-or-deficiency/</a:t>
              </a:r>
            </a:p>
            <a:p>
              <a:endParaRPr lang="en-US" sz="550" b="1" dirty="0"/>
            </a:p>
            <a:p>
              <a:r>
                <a:rPr lang="en-US" sz="550" b="1" dirty="0"/>
                <a:t>University Health Center University of Georgia. Sleep Rocks! ...Get more of it! [Internet]. Athens (GA): University Health Center University of Georgia; [cited 2019 Mar 27]. Available from: https://www.uhs.uga.edu/sleep</a:t>
              </a:r>
            </a:p>
            <a:p>
              <a:endParaRPr lang="en-US" sz="500" b="1" dirty="0"/>
            </a:p>
          </p:txBody>
        </p:sp>
      </p:grpSp>
      <p:grpSp>
        <p:nvGrpSpPr>
          <p:cNvPr id="100" name="Group 99">
            <a:extLst>
              <a:ext uri="{FF2B5EF4-FFF2-40B4-BE49-F238E27FC236}">
                <a16:creationId xmlns:a16="http://schemas.microsoft.com/office/drawing/2014/main" id="{2EE9F603-DCAE-9046-BBE7-48E0E95FB047}"/>
              </a:ext>
            </a:extLst>
          </p:cNvPr>
          <p:cNvGrpSpPr/>
          <p:nvPr/>
        </p:nvGrpSpPr>
        <p:grpSpPr>
          <a:xfrm>
            <a:off x="15525" y="841114"/>
            <a:ext cx="3298538" cy="3565841"/>
            <a:chOff x="15373" y="866171"/>
            <a:chExt cx="3298538" cy="3565841"/>
          </a:xfrm>
        </p:grpSpPr>
        <p:sp>
          <p:nvSpPr>
            <p:cNvPr id="6" name="TextBox 5">
              <a:extLst>
                <a:ext uri="{FF2B5EF4-FFF2-40B4-BE49-F238E27FC236}">
                  <a16:creationId xmlns:a16="http://schemas.microsoft.com/office/drawing/2014/main" id="{41F88CC8-C383-664E-BE24-FD6CF9A3F77D}"/>
                </a:ext>
              </a:extLst>
            </p:cNvPr>
            <p:cNvSpPr txBox="1"/>
            <p:nvPr/>
          </p:nvSpPr>
          <p:spPr>
            <a:xfrm>
              <a:off x="26622" y="866171"/>
              <a:ext cx="1755151" cy="292388"/>
            </a:xfrm>
            <a:prstGeom prst="rect">
              <a:avLst/>
            </a:prstGeom>
            <a:solidFill>
              <a:schemeClr val="bg2"/>
            </a:solidFill>
          </p:spPr>
          <p:txBody>
            <a:bodyPr wrap="square" rtlCol="0">
              <a:spAutoFit/>
            </a:bodyPr>
            <a:lstStyle/>
            <a:p>
              <a:r>
                <a:rPr lang="en-US" sz="1300" b="1" dirty="0">
                  <a:latin typeface="Rockwell Nova" panose="02060503020205020403" pitchFamily="18" charset="0"/>
                </a:rPr>
                <a:t>INTRODUCTION</a:t>
              </a:r>
            </a:p>
          </p:txBody>
        </p:sp>
        <p:sp>
          <p:nvSpPr>
            <p:cNvPr id="5" name="TextBox 4">
              <a:extLst>
                <a:ext uri="{FF2B5EF4-FFF2-40B4-BE49-F238E27FC236}">
                  <a16:creationId xmlns:a16="http://schemas.microsoft.com/office/drawing/2014/main" id="{6EC32EC0-DE7B-4F46-9BF2-6E5B968C38FA}"/>
                </a:ext>
              </a:extLst>
            </p:cNvPr>
            <p:cNvSpPr txBox="1"/>
            <p:nvPr/>
          </p:nvSpPr>
          <p:spPr>
            <a:xfrm>
              <a:off x="15373" y="1138803"/>
              <a:ext cx="3298538" cy="3293209"/>
            </a:xfrm>
            <a:prstGeom prst="rect">
              <a:avLst/>
            </a:prstGeom>
            <a:noFill/>
          </p:spPr>
          <p:txBody>
            <a:bodyPr wrap="square" rtlCol="0">
              <a:spAutoFit/>
            </a:bodyPr>
            <a:lstStyle/>
            <a:p>
              <a:r>
                <a:rPr lang="en-US" sz="800" b="1" dirty="0"/>
                <a:t>- Sleep deficiency can cause people to have trouble making decisions, solving problems, and controlling their emotions and behavior. It can also slow down people’s reaction time, cause them to be less productive at work and school, and make it difficult for them to stay awake throughout the day. Lastly, ongoing sleep deficiency is linked to an increased risk of diseases, such as kidney disease and obesity. (National Heart, Lung, and Blood Institute)</a:t>
              </a:r>
            </a:p>
            <a:p>
              <a:endParaRPr lang="en-US" sz="800" b="1" dirty="0"/>
            </a:p>
            <a:p>
              <a:r>
                <a:rPr lang="en-US" sz="800" b="1" dirty="0"/>
                <a:t>- Sleep deficiency and sleep deprivation can occur when people don’t leave enough time for sleep, which implies that time management can impact people’s sleep schedules (National Heart, Lung, and Blood Institute). </a:t>
              </a:r>
            </a:p>
            <a:p>
              <a:endParaRPr lang="en-US" sz="800" b="1" dirty="0"/>
            </a:p>
            <a:p>
              <a:r>
                <a:rPr lang="en-US" sz="800" b="1" dirty="0"/>
                <a:t>- A study in 2006 found that 42% of the college students experienced excessive daytime sleepiness and these students were more likely to procrastinate (Edens 2006). </a:t>
              </a:r>
            </a:p>
            <a:p>
              <a:endParaRPr lang="en-US" sz="800" b="1" dirty="0"/>
            </a:p>
            <a:p>
              <a:r>
                <a:rPr lang="en-US" sz="800" b="1" dirty="0"/>
                <a:t>- We decided to investigate whether or not poor time management leads to an increase in sleep deprivation in college students. </a:t>
              </a:r>
            </a:p>
            <a:p>
              <a:endParaRPr lang="en-US" sz="800" b="1" dirty="0"/>
            </a:p>
            <a:p>
              <a:r>
                <a:rPr lang="en-US" sz="800" b="1" dirty="0"/>
                <a:t>- We hypothesized that if a college student does not know how to properly manage their time, then he/she will experience more sleep deprivation than they normally would.</a:t>
              </a:r>
            </a:p>
            <a:p>
              <a:endParaRPr lang="en-US" sz="800" b="1" dirty="0"/>
            </a:p>
            <a:p>
              <a:r>
                <a:rPr lang="en-US" sz="800" b="1" dirty="0"/>
                <a:t>- We identified college students as sleep deprived if they received less than 7-9 hours of sleep each day (National Sleep Foundation 2015).</a:t>
              </a:r>
            </a:p>
          </p:txBody>
        </p:sp>
      </p:grpSp>
      <p:sp>
        <p:nvSpPr>
          <p:cNvPr id="8" name="TextBox 7">
            <a:extLst>
              <a:ext uri="{FF2B5EF4-FFF2-40B4-BE49-F238E27FC236}">
                <a16:creationId xmlns:a16="http://schemas.microsoft.com/office/drawing/2014/main" id="{32740ED0-569E-284B-8353-ADF56EB71036}"/>
              </a:ext>
            </a:extLst>
          </p:cNvPr>
          <p:cNvSpPr txBox="1"/>
          <p:nvPr/>
        </p:nvSpPr>
        <p:spPr>
          <a:xfrm>
            <a:off x="3418612" y="838573"/>
            <a:ext cx="979691" cy="292388"/>
          </a:xfrm>
          <a:prstGeom prst="rect">
            <a:avLst/>
          </a:prstGeom>
          <a:solidFill>
            <a:schemeClr val="bg2"/>
          </a:solidFill>
        </p:spPr>
        <p:txBody>
          <a:bodyPr wrap="square" rtlCol="0">
            <a:spAutoFit/>
          </a:bodyPr>
          <a:lstStyle/>
          <a:p>
            <a:r>
              <a:rPr lang="en-US" sz="1300" b="1" dirty="0">
                <a:latin typeface="Rockwell Nova" panose="02060503020205020403" pitchFamily="18" charset="0"/>
              </a:rPr>
              <a:t>RESULTS</a:t>
            </a:r>
          </a:p>
        </p:txBody>
      </p:sp>
      <p:grpSp>
        <p:nvGrpSpPr>
          <p:cNvPr id="68" name="Group 67">
            <a:extLst>
              <a:ext uri="{FF2B5EF4-FFF2-40B4-BE49-F238E27FC236}">
                <a16:creationId xmlns:a16="http://schemas.microsoft.com/office/drawing/2014/main" id="{DF189565-290C-6245-81C0-55F4BC22899F}"/>
              </a:ext>
            </a:extLst>
          </p:cNvPr>
          <p:cNvGrpSpPr/>
          <p:nvPr/>
        </p:nvGrpSpPr>
        <p:grpSpPr>
          <a:xfrm>
            <a:off x="7160699" y="1181659"/>
            <a:ext cx="1873520" cy="1375553"/>
            <a:chOff x="7185803" y="1407738"/>
            <a:chExt cx="1873520" cy="1375553"/>
          </a:xfrm>
        </p:grpSpPr>
        <p:pic>
          <p:nvPicPr>
            <p:cNvPr id="1028" name="Picture 4" descr="https://lh5.googleusercontent.com/4MT_XUm4lSl8hpmsupEBlsYpQjQTLW6DJApPtiZS9c5K3vySSIrNrjUvOqzgVa1-YkYmU-KG8D8wc2isAPOizIFrR34dOUx6aKgCjtFyUhZIfo0JkZLRE2Xa_0WYrLw6sTnX0P9s">
              <a:extLst>
                <a:ext uri="{FF2B5EF4-FFF2-40B4-BE49-F238E27FC236}">
                  <a16:creationId xmlns:a16="http://schemas.microsoft.com/office/drawing/2014/main" id="{B8B91ED8-6992-FF40-A178-BFA0B16D82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3018" y="1407738"/>
              <a:ext cx="1773145" cy="1098123"/>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FD585DD0-A78F-F04C-BFBD-F338C7476093}"/>
                </a:ext>
              </a:extLst>
            </p:cNvPr>
            <p:cNvSpPr txBox="1"/>
            <p:nvPr/>
          </p:nvSpPr>
          <p:spPr>
            <a:xfrm>
              <a:off x="7185803" y="2475514"/>
              <a:ext cx="1873520" cy="307777"/>
            </a:xfrm>
            <a:prstGeom prst="rect">
              <a:avLst/>
            </a:prstGeom>
            <a:noFill/>
          </p:spPr>
          <p:txBody>
            <a:bodyPr wrap="square" rtlCol="0">
              <a:spAutoFit/>
            </a:bodyPr>
            <a:lstStyle/>
            <a:p>
              <a:pPr algn="ctr"/>
              <a:r>
                <a:rPr lang="en-US" sz="700" b="1" dirty="0"/>
                <a:t>Figure 2: Average Number of Hours of Sleep Received, During Busy Week </a:t>
              </a:r>
            </a:p>
          </p:txBody>
        </p:sp>
      </p:grpSp>
      <p:grpSp>
        <p:nvGrpSpPr>
          <p:cNvPr id="81" name="Group 80">
            <a:extLst>
              <a:ext uri="{FF2B5EF4-FFF2-40B4-BE49-F238E27FC236}">
                <a16:creationId xmlns:a16="http://schemas.microsoft.com/office/drawing/2014/main" id="{0410658C-6708-5D4A-8F89-C702FC752123}"/>
              </a:ext>
            </a:extLst>
          </p:cNvPr>
          <p:cNvGrpSpPr/>
          <p:nvPr/>
        </p:nvGrpSpPr>
        <p:grpSpPr>
          <a:xfrm>
            <a:off x="7012647" y="2618296"/>
            <a:ext cx="2161505" cy="1374354"/>
            <a:chOff x="6076617" y="2571853"/>
            <a:chExt cx="2161505" cy="1374354"/>
          </a:xfrm>
        </p:grpSpPr>
        <p:pic>
          <p:nvPicPr>
            <p:cNvPr id="1032" name="Picture 8" descr="https://lh4.googleusercontent.com/h3mNm3FJCjHcJxz-cUQKHz9fSDIQzLQCVw4Pui3ojM3LFjUrLmsgeR_rzVIEMIKO9p1e5O2TQQTae4kSf8QBbBYEJqlt1UCQWugbigbsnIbwtYtJMSrX8ubTCYeL4_qREpZrm0XJ">
              <a:extLst>
                <a:ext uri="{FF2B5EF4-FFF2-40B4-BE49-F238E27FC236}">
                  <a16:creationId xmlns:a16="http://schemas.microsoft.com/office/drawing/2014/main" id="{9731F9FF-DE8C-654F-8908-5F51FDFCAD7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622" y="2571853"/>
              <a:ext cx="1762083" cy="1093144"/>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a:extLst>
                <a:ext uri="{FF2B5EF4-FFF2-40B4-BE49-F238E27FC236}">
                  <a16:creationId xmlns:a16="http://schemas.microsoft.com/office/drawing/2014/main" id="{C5062B18-B461-FE4D-A316-2AD71B30B8F0}"/>
                </a:ext>
              </a:extLst>
            </p:cNvPr>
            <p:cNvSpPr/>
            <p:nvPr/>
          </p:nvSpPr>
          <p:spPr>
            <a:xfrm>
              <a:off x="6076617" y="3638430"/>
              <a:ext cx="2161505" cy="307777"/>
            </a:xfrm>
            <a:prstGeom prst="rect">
              <a:avLst/>
            </a:prstGeom>
          </p:spPr>
          <p:txBody>
            <a:bodyPr wrap="square">
              <a:spAutoFit/>
            </a:bodyPr>
            <a:lstStyle/>
            <a:p>
              <a:pPr algn="ctr"/>
              <a:r>
                <a:rPr lang="en-US" sz="700" b="1" dirty="0">
                  <a:solidFill>
                    <a:srgbClr val="000000"/>
                  </a:solidFill>
                </a:rPr>
                <a:t>Figure 4: Frequency of Early Submission of Assignments/Preparation for Tests</a:t>
              </a:r>
              <a:endParaRPr lang="en-US" sz="700" b="1" dirty="0"/>
            </a:p>
          </p:txBody>
        </p:sp>
      </p:grpSp>
      <p:grpSp>
        <p:nvGrpSpPr>
          <p:cNvPr id="87" name="Group 86">
            <a:extLst>
              <a:ext uri="{FF2B5EF4-FFF2-40B4-BE49-F238E27FC236}">
                <a16:creationId xmlns:a16="http://schemas.microsoft.com/office/drawing/2014/main" id="{4257144D-35B8-1243-947B-EC45E4994D1D}"/>
              </a:ext>
            </a:extLst>
          </p:cNvPr>
          <p:cNvGrpSpPr/>
          <p:nvPr/>
        </p:nvGrpSpPr>
        <p:grpSpPr>
          <a:xfrm>
            <a:off x="3312223" y="1181659"/>
            <a:ext cx="1965143" cy="1373218"/>
            <a:chOff x="831263" y="6616674"/>
            <a:chExt cx="1965143" cy="1373218"/>
          </a:xfrm>
        </p:grpSpPr>
        <p:pic>
          <p:nvPicPr>
            <p:cNvPr id="1026" name="Picture 2" descr="https://lh5.googleusercontent.com/JQ3qLIyPCH71Gtkg0eXVVSTmbodHV_Z8y5oDGEMDLqoX5s_cU1OTUBDdieuJtv8tjy_W0nUMyEYC8MadvIjB6Q01kb3R_D6agwyiumHzsvBtciiV9mGGZrU9XHPFXEcmPz1XO8ha">
              <a:extLst>
                <a:ext uri="{FF2B5EF4-FFF2-40B4-BE49-F238E27FC236}">
                  <a16:creationId xmlns:a16="http://schemas.microsoft.com/office/drawing/2014/main" id="{BB1B05BD-1704-0F47-85BD-435CCA8330E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5979" y="6616674"/>
              <a:ext cx="1773625" cy="109812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33242444-A7F1-AA46-A233-61E53FAFAC5C}"/>
                </a:ext>
              </a:extLst>
            </p:cNvPr>
            <p:cNvSpPr txBox="1"/>
            <p:nvPr/>
          </p:nvSpPr>
          <p:spPr>
            <a:xfrm>
              <a:off x="831263" y="7682115"/>
              <a:ext cx="1965143" cy="307777"/>
            </a:xfrm>
            <a:prstGeom prst="rect">
              <a:avLst/>
            </a:prstGeom>
            <a:noFill/>
          </p:spPr>
          <p:txBody>
            <a:bodyPr wrap="square" rtlCol="0">
              <a:spAutoFit/>
            </a:bodyPr>
            <a:lstStyle/>
            <a:p>
              <a:pPr algn="ctr"/>
              <a:r>
                <a:rPr lang="en-US" sz="700" b="1" dirty="0"/>
                <a:t>Figure 1: Number of Hours of Sleep Normally Get</a:t>
              </a:r>
              <a:endParaRPr lang="en-US" dirty="0"/>
            </a:p>
          </p:txBody>
        </p:sp>
      </p:grpSp>
      <p:grpSp>
        <p:nvGrpSpPr>
          <p:cNvPr id="88" name="Group 87">
            <a:extLst>
              <a:ext uri="{FF2B5EF4-FFF2-40B4-BE49-F238E27FC236}">
                <a16:creationId xmlns:a16="http://schemas.microsoft.com/office/drawing/2014/main" id="{BC3CA6D8-E019-6A45-9AD0-3B4A61CDF08D}"/>
              </a:ext>
            </a:extLst>
          </p:cNvPr>
          <p:cNvGrpSpPr/>
          <p:nvPr/>
        </p:nvGrpSpPr>
        <p:grpSpPr>
          <a:xfrm>
            <a:off x="3408111" y="2593784"/>
            <a:ext cx="1755244" cy="1360285"/>
            <a:chOff x="926955" y="8062462"/>
            <a:chExt cx="1755244" cy="1360285"/>
          </a:xfrm>
        </p:grpSpPr>
        <p:pic>
          <p:nvPicPr>
            <p:cNvPr id="1030" name="Picture 6" descr="https://lh6.googleusercontent.com/JfUtGnu7RFFYaiMzGMRmaXgGGvoWGsw_3QsHH9uONcPCfwJi5YVmp51YXEHY-BlA9ppuL5oCQY-kjyr65yRlpzr4LjrQKn5-bEJ4vaS-qryRWg1gJDwaVTZ4NoZi9I-qOlEI_zOy">
              <a:extLst>
                <a:ext uri="{FF2B5EF4-FFF2-40B4-BE49-F238E27FC236}">
                  <a16:creationId xmlns:a16="http://schemas.microsoft.com/office/drawing/2014/main" id="{4F136BAF-3E51-F440-A15E-2FBC145456F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6955" y="8062462"/>
              <a:ext cx="1755244" cy="1082952"/>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C1B5787B-FE3F-BC42-BD2A-54BF26778F6D}"/>
                </a:ext>
              </a:extLst>
            </p:cNvPr>
            <p:cNvSpPr txBox="1"/>
            <p:nvPr/>
          </p:nvSpPr>
          <p:spPr>
            <a:xfrm>
              <a:off x="1017089" y="9114970"/>
              <a:ext cx="1569520" cy="307777"/>
            </a:xfrm>
            <a:prstGeom prst="rect">
              <a:avLst/>
            </a:prstGeom>
            <a:noFill/>
          </p:spPr>
          <p:txBody>
            <a:bodyPr wrap="square" rtlCol="0">
              <a:spAutoFit/>
            </a:bodyPr>
            <a:lstStyle/>
            <a:p>
              <a:pPr algn="ctr"/>
              <a:r>
                <a:rPr lang="en-US" sz="700" b="1" dirty="0"/>
                <a:t>Figure 3: Type of Time Management Skills </a:t>
              </a:r>
            </a:p>
          </p:txBody>
        </p:sp>
      </p:grpSp>
      <p:grpSp>
        <p:nvGrpSpPr>
          <p:cNvPr id="71" name="Group 70">
            <a:extLst>
              <a:ext uri="{FF2B5EF4-FFF2-40B4-BE49-F238E27FC236}">
                <a16:creationId xmlns:a16="http://schemas.microsoft.com/office/drawing/2014/main" id="{DDF10127-D9A4-7B4E-91A2-49B8AAEF16BE}"/>
              </a:ext>
            </a:extLst>
          </p:cNvPr>
          <p:cNvGrpSpPr/>
          <p:nvPr/>
        </p:nvGrpSpPr>
        <p:grpSpPr>
          <a:xfrm>
            <a:off x="7188760" y="4011481"/>
            <a:ext cx="1774208" cy="2016841"/>
            <a:chOff x="7246205" y="4104918"/>
            <a:chExt cx="1774208" cy="2016841"/>
          </a:xfrm>
        </p:grpSpPr>
        <p:pic>
          <p:nvPicPr>
            <p:cNvPr id="1040" name="Picture 16" descr="https://lh4.googleusercontent.com/39p6NteqfBTO2SjZruWdT6Z1U_9PVaSIxo8j7ekj03a71UjE4IEQMqmC9Mdv1_p0FJxT4UqNs8omcJIBtTDjPUCEVhHjBVV_8g9qAK8n4qSeSoPDZ1GK-gILsNmJj-JKNpECPNbb">
              <a:extLst>
                <a:ext uri="{FF2B5EF4-FFF2-40B4-BE49-F238E27FC236}">
                  <a16:creationId xmlns:a16="http://schemas.microsoft.com/office/drawing/2014/main" id="{6756E110-8610-C546-B9D8-107A6E2FEF9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46205" y="4104918"/>
              <a:ext cx="1774208" cy="1096311"/>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a:extLst>
                <a:ext uri="{FF2B5EF4-FFF2-40B4-BE49-F238E27FC236}">
                  <a16:creationId xmlns:a16="http://schemas.microsoft.com/office/drawing/2014/main" id="{9DB08E58-ECB0-354B-B8A5-28BEC40118AE}"/>
                </a:ext>
              </a:extLst>
            </p:cNvPr>
            <p:cNvSpPr txBox="1"/>
            <p:nvPr/>
          </p:nvSpPr>
          <p:spPr>
            <a:xfrm>
              <a:off x="7265356" y="5152263"/>
              <a:ext cx="1610134" cy="969496"/>
            </a:xfrm>
            <a:prstGeom prst="rect">
              <a:avLst/>
            </a:prstGeom>
            <a:noFill/>
          </p:spPr>
          <p:txBody>
            <a:bodyPr wrap="square" rtlCol="0">
              <a:spAutoFit/>
            </a:bodyPr>
            <a:lstStyle/>
            <a:p>
              <a:pPr algn="ctr"/>
              <a:r>
                <a:rPr lang="en-US" sz="700" b="1" dirty="0"/>
                <a:t>Figure 6: Submission of Assignments Late or Right Before It Was Due, During Last Semester </a:t>
              </a:r>
            </a:p>
            <a:p>
              <a:br>
                <a:rPr lang="en-US" dirty="0"/>
              </a:br>
              <a:endParaRPr lang="en-US" dirty="0"/>
            </a:p>
          </p:txBody>
        </p:sp>
      </p:grpSp>
      <p:grpSp>
        <p:nvGrpSpPr>
          <p:cNvPr id="72" name="Group 71">
            <a:extLst>
              <a:ext uri="{FF2B5EF4-FFF2-40B4-BE49-F238E27FC236}">
                <a16:creationId xmlns:a16="http://schemas.microsoft.com/office/drawing/2014/main" id="{4852BD29-99C5-4E45-AAB9-D2709A233D64}"/>
              </a:ext>
            </a:extLst>
          </p:cNvPr>
          <p:cNvGrpSpPr/>
          <p:nvPr/>
        </p:nvGrpSpPr>
        <p:grpSpPr>
          <a:xfrm>
            <a:off x="7187139" y="5474148"/>
            <a:ext cx="1777453" cy="1429946"/>
            <a:chOff x="7159641" y="5315808"/>
            <a:chExt cx="1777453" cy="1429946"/>
          </a:xfrm>
        </p:grpSpPr>
        <p:pic>
          <p:nvPicPr>
            <p:cNvPr id="1054" name="Picture 30" descr="https://lh3.googleusercontent.com/n413c9Jd1YTfKQh_8Bmn7WQo61RuOgI5xEubVImdV-rZEc06WplJAqfyDLG_kgSQum3f0nYM3wRAwZSpZMZYMijWHCqpUx7EsStjn3m4TEnRFfc4ODEBa8HOpXyZaAi-5hM_3H5C">
              <a:extLst>
                <a:ext uri="{FF2B5EF4-FFF2-40B4-BE49-F238E27FC236}">
                  <a16:creationId xmlns:a16="http://schemas.microsoft.com/office/drawing/2014/main" id="{2CBAD6D8-B891-5E48-8908-F90B2EF4A0B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59641" y="5315808"/>
              <a:ext cx="1777453" cy="1098846"/>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47">
              <a:extLst>
                <a:ext uri="{FF2B5EF4-FFF2-40B4-BE49-F238E27FC236}">
                  <a16:creationId xmlns:a16="http://schemas.microsoft.com/office/drawing/2014/main" id="{C6A301BE-F745-8748-AAF3-B019219D42B3}"/>
                </a:ext>
              </a:extLst>
            </p:cNvPr>
            <p:cNvSpPr txBox="1"/>
            <p:nvPr/>
          </p:nvSpPr>
          <p:spPr>
            <a:xfrm>
              <a:off x="7196880" y="6437977"/>
              <a:ext cx="1702973" cy="307777"/>
            </a:xfrm>
            <a:prstGeom prst="rect">
              <a:avLst/>
            </a:prstGeom>
            <a:noFill/>
          </p:spPr>
          <p:txBody>
            <a:bodyPr wrap="square" rtlCol="0">
              <a:spAutoFit/>
            </a:bodyPr>
            <a:lstStyle/>
            <a:p>
              <a:pPr algn="ctr"/>
              <a:r>
                <a:rPr lang="en-US" sz="700" b="1" dirty="0"/>
                <a:t>Figure 8: Frequency of Staying Up Late to Finish Work </a:t>
              </a:r>
            </a:p>
          </p:txBody>
        </p:sp>
      </p:grpSp>
      <p:grpSp>
        <p:nvGrpSpPr>
          <p:cNvPr id="92" name="Group 91">
            <a:extLst>
              <a:ext uri="{FF2B5EF4-FFF2-40B4-BE49-F238E27FC236}">
                <a16:creationId xmlns:a16="http://schemas.microsoft.com/office/drawing/2014/main" id="{F48B5CDE-B023-444C-8BEA-CA2B54FBFD84}"/>
              </a:ext>
            </a:extLst>
          </p:cNvPr>
          <p:cNvGrpSpPr/>
          <p:nvPr/>
        </p:nvGrpSpPr>
        <p:grpSpPr>
          <a:xfrm>
            <a:off x="3397931" y="4016165"/>
            <a:ext cx="1771908" cy="1382121"/>
            <a:chOff x="3753469" y="3890972"/>
            <a:chExt cx="1771908" cy="1382121"/>
          </a:xfrm>
        </p:grpSpPr>
        <p:pic>
          <p:nvPicPr>
            <p:cNvPr id="1038" name="Picture 14" descr="https://lh4.googleusercontent.com/DJASLJffK0eAnvXOpBqfIzEoLMkFHiuwA1fFxo2rZzKu2zQF1krdVbFU-7j8RZIs-PNqaCqXSA5V4pjBIcMv24Kn8eGpTzQb_zT9zMtEZo2do1_b1JdyeZBjAYz-iIy1bKsuaTqI">
              <a:extLst>
                <a:ext uri="{FF2B5EF4-FFF2-40B4-BE49-F238E27FC236}">
                  <a16:creationId xmlns:a16="http://schemas.microsoft.com/office/drawing/2014/main" id="{DE5C754B-37B6-3B4A-89FC-1BE6D769569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53469" y="3890972"/>
              <a:ext cx="1771908" cy="1096311"/>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a:extLst>
                <a:ext uri="{FF2B5EF4-FFF2-40B4-BE49-F238E27FC236}">
                  <a16:creationId xmlns:a16="http://schemas.microsoft.com/office/drawing/2014/main" id="{486DBC3B-CEDA-7246-8B93-CD59FCE00462}"/>
                </a:ext>
              </a:extLst>
            </p:cNvPr>
            <p:cNvSpPr txBox="1"/>
            <p:nvPr/>
          </p:nvSpPr>
          <p:spPr>
            <a:xfrm>
              <a:off x="3804254" y="4965316"/>
              <a:ext cx="1670339" cy="307777"/>
            </a:xfrm>
            <a:prstGeom prst="rect">
              <a:avLst/>
            </a:prstGeom>
            <a:noFill/>
          </p:spPr>
          <p:txBody>
            <a:bodyPr wrap="square" rtlCol="0">
              <a:spAutoFit/>
            </a:bodyPr>
            <a:lstStyle/>
            <a:p>
              <a:pPr algn="ctr"/>
              <a:r>
                <a:rPr lang="en-US" sz="700" b="1" dirty="0"/>
                <a:t>Figure 5: Frequency of Late Submission of Assignments/Preparation for Tests </a:t>
              </a:r>
            </a:p>
          </p:txBody>
        </p:sp>
      </p:grpSp>
      <p:grpSp>
        <p:nvGrpSpPr>
          <p:cNvPr id="93" name="Group 92">
            <a:extLst>
              <a:ext uri="{FF2B5EF4-FFF2-40B4-BE49-F238E27FC236}">
                <a16:creationId xmlns:a16="http://schemas.microsoft.com/office/drawing/2014/main" id="{4AEE23DF-93F5-9D4B-84C8-964359B3C9C2}"/>
              </a:ext>
            </a:extLst>
          </p:cNvPr>
          <p:cNvGrpSpPr/>
          <p:nvPr/>
        </p:nvGrpSpPr>
        <p:grpSpPr>
          <a:xfrm>
            <a:off x="3392386" y="5506090"/>
            <a:ext cx="1777453" cy="1394239"/>
            <a:chOff x="1013103" y="10834756"/>
            <a:chExt cx="1777453" cy="1394239"/>
          </a:xfrm>
        </p:grpSpPr>
        <p:pic>
          <p:nvPicPr>
            <p:cNvPr id="1052" name="Picture 28" descr="https://lh5.googleusercontent.com/2qUdNyzE3Fp7_Jjt2ZYaTqHZpgwlw3VzyE5IIuhldodVJma1Om_PYXh18KOF9shhQiBRSDI79VESBvMFkQa3ju2esT7cCx-qZ3lgVOILgQuRpD9znUNqMsGh94DvUC49ytt0HIvx">
              <a:extLst>
                <a:ext uri="{FF2B5EF4-FFF2-40B4-BE49-F238E27FC236}">
                  <a16:creationId xmlns:a16="http://schemas.microsoft.com/office/drawing/2014/main" id="{DF9C8D60-4114-0A45-BBD2-49A6AD399E9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13103" y="10834756"/>
              <a:ext cx="1777453" cy="1096312"/>
            </a:xfrm>
            <a:prstGeom prst="rect">
              <a:avLst/>
            </a:prstGeom>
            <a:noFill/>
            <a:extLst>
              <a:ext uri="{909E8E84-426E-40DD-AFC4-6F175D3DCCD1}">
                <a14:hiddenFill xmlns:a14="http://schemas.microsoft.com/office/drawing/2010/main">
                  <a:solidFill>
                    <a:srgbClr val="FFFFFF"/>
                  </a:solidFill>
                </a14:hiddenFill>
              </a:ext>
            </a:extLst>
          </p:spPr>
        </p:pic>
        <p:sp>
          <p:nvSpPr>
            <p:cNvPr id="45" name="TextBox 44">
              <a:extLst>
                <a:ext uri="{FF2B5EF4-FFF2-40B4-BE49-F238E27FC236}">
                  <a16:creationId xmlns:a16="http://schemas.microsoft.com/office/drawing/2014/main" id="{AAD96025-5532-C94F-A271-429A44882E62}"/>
                </a:ext>
              </a:extLst>
            </p:cNvPr>
            <p:cNvSpPr txBox="1"/>
            <p:nvPr/>
          </p:nvSpPr>
          <p:spPr>
            <a:xfrm>
              <a:off x="1130818" y="11921218"/>
              <a:ext cx="1529388" cy="307777"/>
            </a:xfrm>
            <a:prstGeom prst="rect">
              <a:avLst/>
            </a:prstGeom>
            <a:noFill/>
          </p:spPr>
          <p:txBody>
            <a:bodyPr wrap="square" rtlCol="0">
              <a:spAutoFit/>
            </a:bodyPr>
            <a:lstStyle/>
            <a:p>
              <a:pPr algn="ctr"/>
              <a:r>
                <a:rPr lang="en-US" sz="700" b="1" dirty="0"/>
                <a:t>Figure 7: Frequency of Rushing to Study/Finish Homework </a:t>
              </a:r>
            </a:p>
          </p:txBody>
        </p:sp>
      </p:grpSp>
      <p:grpSp>
        <p:nvGrpSpPr>
          <p:cNvPr id="97" name="Group 96">
            <a:extLst>
              <a:ext uri="{FF2B5EF4-FFF2-40B4-BE49-F238E27FC236}">
                <a16:creationId xmlns:a16="http://schemas.microsoft.com/office/drawing/2014/main" id="{B48FCE00-EEED-2544-B9F2-2940231D6153}"/>
              </a:ext>
            </a:extLst>
          </p:cNvPr>
          <p:cNvGrpSpPr/>
          <p:nvPr/>
        </p:nvGrpSpPr>
        <p:grpSpPr>
          <a:xfrm>
            <a:off x="5139516" y="1108904"/>
            <a:ext cx="2093430" cy="5794258"/>
            <a:chOff x="5415287" y="989898"/>
            <a:chExt cx="2093428" cy="5794258"/>
          </a:xfrm>
        </p:grpSpPr>
        <p:grpSp>
          <p:nvGrpSpPr>
            <p:cNvPr id="96" name="Group 95">
              <a:extLst>
                <a:ext uri="{FF2B5EF4-FFF2-40B4-BE49-F238E27FC236}">
                  <a16:creationId xmlns:a16="http://schemas.microsoft.com/office/drawing/2014/main" id="{404C2A71-152C-8540-8C93-C8F4E03E18F3}"/>
                </a:ext>
              </a:extLst>
            </p:cNvPr>
            <p:cNvGrpSpPr/>
            <p:nvPr/>
          </p:nvGrpSpPr>
          <p:grpSpPr>
            <a:xfrm>
              <a:off x="5422286" y="989898"/>
              <a:ext cx="2061391" cy="2787684"/>
              <a:chOff x="5422354" y="989898"/>
              <a:chExt cx="1969778" cy="2787684"/>
            </a:xfrm>
          </p:grpSpPr>
          <p:sp>
            <p:nvSpPr>
              <p:cNvPr id="43" name="TextBox 42">
                <a:extLst>
                  <a:ext uri="{FF2B5EF4-FFF2-40B4-BE49-F238E27FC236}">
                    <a16:creationId xmlns:a16="http://schemas.microsoft.com/office/drawing/2014/main" id="{CFC8F401-DDDC-7443-8A94-9169D6F9221A}"/>
                  </a:ext>
                </a:extLst>
              </p:cNvPr>
              <p:cNvSpPr txBox="1"/>
              <p:nvPr/>
            </p:nvSpPr>
            <p:spPr>
              <a:xfrm>
                <a:off x="5422354" y="989898"/>
                <a:ext cx="1965143" cy="530915"/>
              </a:xfrm>
              <a:prstGeom prst="rect">
                <a:avLst/>
              </a:prstGeom>
              <a:noFill/>
            </p:spPr>
            <p:txBody>
              <a:bodyPr wrap="square" rtlCol="0">
                <a:spAutoFit/>
              </a:bodyPr>
              <a:lstStyle/>
              <a:p>
                <a:pPr algn="just"/>
                <a:r>
                  <a:rPr lang="en-US" sz="700" b="1" dirty="0"/>
                  <a:t>According to </a:t>
                </a:r>
                <a:r>
                  <a:rPr lang="en-US" sz="750" b="1" dirty="0"/>
                  <a:t>Figure 1</a:t>
                </a:r>
                <a:r>
                  <a:rPr lang="en-US" sz="700" b="1" dirty="0"/>
                  <a:t>, the highest number of hours of sleep participants normally received was 6-7. The second highest was 5 hours and the third highest was 8 hours. </a:t>
                </a:r>
              </a:p>
            </p:txBody>
          </p:sp>
          <p:sp>
            <p:nvSpPr>
              <p:cNvPr id="44" name="TextBox 43">
                <a:extLst>
                  <a:ext uri="{FF2B5EF4-FFF2-40B4-BE49-F238E27FC236}">
                    <a16:creationId xmlns:a16="http://schemas.microsoft.com/office/drawing/2014/main" id="{E74728DE-5626-EF47-9F6F-5F2AC718DFD9}"/>
                  </a:ext>
                </a:extLst>
              </p:cNvPr>
              <p:cNvSpPr txBox="1"/>
              <p:nvPr/>
            </p:nvSpPr>
            <p:spPr>
              <a:xfrm>
                <a:off x="5423160" y="1479064"/>
                <a:ext cx="1965143" cy="638636"/>
              </a:xfrm>
              <a:prstGeom prst="rect">
                <a:avLst/>
              </a:prstGeom>
              <a:noFill/>
            </p:spPr>
            <p:txBody>
              <a:bodyPr wrap="square" rtlCol="0">
                <a:spAutoFit/>
              </a:bodyPr>
              <a:lstStyle/>
              <a:p>
                <a:pPr algn="just"/>
                <a:r>
                  <a:rPr lang="en-US" sz="700" b="1" dirty="0"/>
                  <a:t>According to </a:t>
                </a:r>
                <a:r>
                  <a:rPr lang="en-US" sz="750" b="1" dirty="0"/>
                  <a:t>Figure 2</a:t>
                </a:r>
                <a:r>
                  <a:rPr lang="en-US" sz="700" b="1" dirty="0"/>
                  <a:t>, the highest number of hours of sleep participants received daily, during a busy week of school, was 6. The second highest was 4 hours and the third highest was 5 hours. The lowest number of hours of sleep was 1. </a:t>
                </a:r>
              </a:p>
            </p:txBody>
          </p:sp>
          <p:sp>
            <p:nvSpPr>
              <p:cNvPr id="49" name="TextBox 48">
                <a:extLst>
                  <a:ext uri="{FF2B5EF4-FFF2-40B4-BE49-F238E27FC236}">
                    <a16:creationId xmlns:a16="http://schemas.microsoft.com/office/drawing/2014/main" id="{06DD2066-3089-784F-AB99-4DA4C2A1910C}"/>
                  </a:ext>
                </a:extLst>
              </p:cNvPr>
              <p:cNvSpPr txBox="1"/>
              <p:nvPr/>
            </p:nvSpPr>
            <p:spPr>
              <a:xfrm>
                <a:off x="5426989" y="2097447"/>
                <a:ext cx="1965143" cy="746358"/>
              </a:xfrm>
              <a:prstGeom prst="rect">
                <a:avLst/>
              </a:prstGeom>
              <a:noFill/>
            </p:spPr>
            <p:txBody>
              <a:bodyPr wrap="square" rtlCol="0">
                <a:spAutoFit/>
              </a:bodyPr>
              <a:lstStyle/>
              <a:p>
                <a:pPr algn="just"/>
                <a:r>
                  <a:rPr lang="en-US" sz="700" b="1" dirty="0"/>
                  <a:t>According to </a:t>
                </a:r>
                <a:r>
                  <a:rPr lang="en-US" sz="750" b="1" dirty="0"/>
                  <a:t>Figure 3</a:t>
                </a:r>
                <a:r>
                  <a:rPr lang="en-US" sz="700" b="1" dirty="0"/>
                  <a:t>, 50.6% reported possessing intermediate time management skills. 23.4% reported possessing good time management skills. 15.6% reported possessing poor time management skills. 10.4% reported possessing excellent time management skills. </a:t>
                </a:r>
              </a:p>
            </p:txBody>
          </p:sp>
          <p:sp>
            <p:nvSpPr>
              <p:cNvPr id="50" name="TextBox 49">
                <a:extLst>
                  <a:ext uri="{FF2B5EF4-FFF2-40B4-BE49-F238E27FC236}">
                    <a16:creationId xmlns:a16="http://schemas.microsoft.com/office/drawing/2014/main" id="{F9556B7D-D3A7-C740-BFD4-6E3D0ECC6462}"/>
                  </a:ext>
                </a:extLst>
              </p:cNvPr>
              <p:cNvSpPr txBox="1"/>
              <p:nvPr/>
            </p:nvSpPr>
            <p:spPr>
              <a:xfrm>
                <a:off x="5423407" y="2815780"/>
                <a:ext cx="1964018" cy="961802"/>
              </a:xfrm>
              <a:prstGeom prst="rect">
                <a:avLst/>
              </a:prstGeom>
              <a:noFill/>
            </p:spPr>
            <p:txBody>
              <a:bodyPr wrap="square" rtlCol="0">
                <a:spAutoFit/>
              </a:bodyPr>
              <a:lstStyle/>
              <a:p>
                <a:pPr algn="just"/>
                <a:r>
                  <a:rPr lang="en-US" sz="700" b="1" dirty="0"/>
                  <a:t>According to </a:t>
                </a:r>
                <a:r>
                  <a:rPr lang="en-US" sz="750" b="1" dirty="0"/>
                  <a:t>Figure 4</a:t>
                </a:r>
                <a:r>
                  <a:rPr lang="en-US" sz="700" b="1" dirty="0"/>
                  <a:t>, 35.1% reported submitting assignments/preparing for tests early often. 22.1% reported submitting assignments/preparing for tests early sometimes. 24.7% reported submitting assignments/preparing for tests early rarely. 9.1% reported submitting assignments/preparing for tests early never. 9.1% reported submitting assignments/preparing for tests early always. </a:t>
                </a:r>
              </a:p>
            </p:txBody>
          </p:sp>
        </p:grpSp>
        <p:grpSp>
          <p:nvGrpSpPr>
            <p:cNvPr id="95" name="Group 94">
              <a:extLst>
                <a:ext uri="{FF2B5EF4-FFF2-40B4-BE49-F238E27FC236}">
                  <a16:creationId xmlns:a16="http://schemas.microsoft.com/office/drawing/2014/main" id="{78FBF785-47E3-7943-A3CA-A245DB2709BD}"/>
                </a:ext>
              </a:extLst>
            </p:cNvPr>
            <p:cNvGrpSpPr/>
            <p:nvPr/>
          </p:nvGrpSpPr>
          <p:grpSpPr>
            <a:xfrm>
              <a:off x="5415287" y="3740582"/>
              <a:ext cx="2093428" cy="3043574"/>
              <a:chOff x="9171156" y="101059"/>
              <a:chExt cx="1985250" cy="3043574"/>
            </a:xfrm>
          </p:grpSpPr>
          <p:sp>
            <p:nvSpPr>
              <p:cNvPr id="51" name="TextBox 50">
                <a:extLst>
                  <a:ext uri="{FF2B5EF4-FFF2-40B4-BE49-F238E27FC236}">
                    <a16:creationId xmlns:a16="http://schemas.microsoft.com/office/drawing/2014/main" id="{4B690108-9787-B242-8346-6FB4D31A81BE}"/>
                  </a:ext>
                </a:extLst>
              </p:cNvPr>
              <p:cNvSpPr txBox="1"/>
              <p:nvPr/>
            </p:nvSpPr>
            <p:spPr>
              <a:xfrm>
                <a:off x="9181387" y="101059"/>
                <a:ext cx="1975019" cy="1069524"/>
              </a:xfrm>
              <a:prstGeom prst="rect">
                <a:avLst/>
              </a:prstGeom>
              <a:noFill/>
            </p:spPr>
            <p:txBody>
              <a:bodyPr wrap="square" rtlCol="0">
                <a:spAutoFit/>
              </a:bodyPr>
              <a:lstStyle/>
              <a:p>
                <a:pPr algn="just"/>
                <a:r>
                  <a:rPr lang="en-US" sz="700" b="1" dirty="0"/>
                  <a:t>According to </a:t>
                </a:r>
                <a:r>
                  <a:rPr lang="en-US" sz="750" b="1" dirty="0"/>
                  <a:t>Figure 5</a:t>
                </a:r>
                <a:r>
                  <a:rPr lang="en-US" sz="700" b="1" dirty="0"/>
                  <a:t>, 33.8% reported submitting assignments/preparing for tests late rarely. 19.5% reported submitting their assignments/preparing for tests late sometimes. 29.9% reported submitting assignments/preparing for test late never. 11.7% reported submitting their assignments/preparing for tests late often. 5.2% reported submitting assignments/preparing for tests late always. </a:t>
                </a:r>
              </a:p>
            </p:txBody>
          </p:sp>
          <p:sp>
            <p:nvSpPr>
              <p:cNvPr id="52" name="TextBox 51">
                <a:extLst>
                  <a:ext uri="{FF2B5EF4-FFF2-40B4-BE49-F238E27FC236}">
                    <a16:creationId xmlns:a16="http://schemas.microsoft.com/office/drawing/2014/main" id="{21CA6FDA-18F5-F140-B03D-1B33183FF615}"/>
                  </a:ext>
                </a:extLst>
              </p:cNvPr>
              <p:cNvSpPr txBox="1"/>
              <p:nvPr/>
            </p:nvSpPr>
            <p:spPr>
              <a:xfrm>
                <a:off x="9180014" y="1118621"/>
                <a:ext cx="1964018" cy="854080"/>
              </a:xfrm>
              <a:prstGeom prst="rect">
                <a:avLst/>
              </a:prstGeom>
              <a:noFill/>
            </p:spPr>
            <p:txBody>
              <a:bodyPr wrap="square" rtlCol="0">
                <a:spAutoFit/>
              </a:bodyPr>
              <a:lstStyle/>
              <a:p>
                <a:pPr algn="just"/>
                <a:r>
                  <a:rPr lang="en-US" sz="700" b="1" dirty="0"/>
                  <a:t>According to </a:t>
                </a:r>
                <a:r>
                  <a:rPr lang="en-US" sz="750" b="1" dirty="0"/>
                  <a:t>Figure 6</a:t>
                </a:r>
                <a:r>
                  <a:rPr lang="en-US" sz="700" b="1" dirty="0"/>
                  <a:t>, 66.2% reported having submitted assignment(s) late or right before it was due, last semester. 24.7% reported not having submitted assignment(s) late or right before it was due, last semester. 9.1% reported possibly having submitted assignment(s) late or right before it was due, last semester.</a:t>
                </a:r>
              </a:p>
            </p:txBody>
          </p:sp>
          <p:sp>
            <p:nvSpPr>
              <p:cNvPr id="53" name="TextBox 52">
                <a:extLst>
                  <a:ext uri="{FF2B5EF4-FFF2-40B4-BE49-F238E27FC236}">
                    <a16:creationId xmlns:a16="http://schemas.microsoft.com/office/drawing/2014/main" id="{4E40B20D-B519-BE4D-BC89-C7F4017CE809}"/>
                  </a:ext>
                </a:extLst>
              </p:cNvPr>
              <p:cNvSpPr txBox="1"/>
              <p:nvPr/>
            </p:nvSpPr>
            <p:spPr>
              <a:xfrm>
                <a:off x="9171156" y="1930685"/>
                <a:ext cx="1933287" cy="638636"/>
              </a:xfrm>
              <a:prstGeom prst="rect">
                <a:avLst/>
              </a:prstGeom>
              <a:noFill/>
            </p:spPr>
            <p:txBody>
              <a:bodyPr wrap="square" rtlCol="0">
                <a:spAutoFit/>
              </a:bodyPr>
              <a:lstStyle/>
              <a:p>
                <a:pPr algn="just"/>
                <a:r>
                  <a:rPr lang="en-US" sz="700" b="1" dirty="0"/>
                  <a:t>According to </a:t>
                </a:r>
                <a:r>
                  <a:rPr lang="en-US" sz="750" b="1" dirty="0"/>
                  <a:t>Figure 7</a:t>
                </a:r>
                <a:r>
                  <a:rPr lang="en-US" sz="700" b="1" dirty="0"/>
                  <a:t>, 53.2% reported rushing to study/finish their work sometimes. 37.7% reported rushing to study/finish their work always. 9.1% reported rushing to study/finish their work never. </a:t>
                </a:r>
              </a:p>
            </p:txBody>
          </p:sp>
          <p:sp>
            <p:nvSpPr>
              <p:cNvPr id="54" name="TextBox 53">
                <a:extLst>
                  <a:ext uri="{FF2B5EF4-FFF2-40B4-BE49-F238E27FC236}">
                    <a16:creationId xmlns:a16="http://schemas.microsoft.com/office/drawing/2014/main" id="{8F7B1C79-4127-7E48-8CA7-032D3F3D7446}"/>
                  </a:ext>
                </a:extLst>
              </p:cNvPr>
              <p:cNvSpPr txBox="1"/>
              <p:nvPr/>
            </p:nvSpPr>
            <p:spPr>
              <a:xfrm>
                <a:off x="9171480" y="2505997"/>
                <a:ext cx="1963872" cy="638636"/>
              </a:xfrm>
              <a:prstGeom prst="rect">
                <a:avLst/>
              </a:prstGeom>
              <a:noFill/>
            </p:spPr>
            <p:txBody>
              <a:bodyPr wrap="square" rtlCol="0">
                <a:spAutoFit/>
              </a:bodyPr>
              <a:lstStyle/>
              <a:p>
                <a:pPr algn="just"/>
                <a:r>
                  <a:rPr lang="en-US" sz="700" b="1" dirty="0"/>
                  <a:t>According to </a:t>
                </a:r>
                <a:r>
                  <a:rPr lang="en-US" sz="750" b="1" dirty="0"/>
                  <a:t>Figure 8</a:t>
                </a:r>
                <a:r>
                  <a:rPr lang="en-US" sz="700" b="1" dirty="0"/>
                  <a:t>, 49.4% reported staying up late to finish their work sometimes. 41.6% reported staying up late to finish their work always. 9.1% reported staying up late to finish their work never. </a:t>
                </a:r>
              </a:p>
            </p:txBody>
          </p:sp>
        </p:grpSp>
      </p:grpSp>
      <p:pic>
        <p:nvPicPr>
          <p:cNvPr id="63" name="Picture 62" descr="A close up of a sign&#13;&#10;&#13;&#10;Description automatically generated">
            <a:extLst>
              <a:ext uri="{FF2B5EF4-FFF2-40B4-BE49-F238E27FC236}">
                <a16:creationId xmlns:a16="http://schemas.microsoft.com/office/drawing/2014/main" id="{025C4B0D-7597-F040-8EC9-8FC91AE6964E}"/>
              </a:ext>
            </a:extLst>
          </p:cNvPr>
          <p:cNvPicPr>
            <a:picLocks noChangeAspect="1"/>
          </p:cNvPicPr>
          <p:nvPr/>
        </p:nvPicPr>
        <p:blipFill>
          <a:blip r:embed="rId12"/>
          <a:stretch>
            <a:fillRect/>
          </a:stretch>
        </p:blipFill>
        <p:spPr>
          <a:xfrm>
            <a:off x="10204693" y="-355"/>
            <a:ext cx="874440" cy="874440"/>
          </a:xfrm>
          <a:prstGeom prst="rect">
            <a:avLst/>
          </a:prstGeom>
        </p:spPr>
      </p:pic>
    </p:spTree>
    <p:extLst>
      <p:ext uri="{BB962C8B-B14F-4D97-AF65-F5344CB8AC3E}">
        <p14:creationId xmlns:p14="http://schemas.microsoft.com/office/powerpoint/2010/main" val="734153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1104</TotalTime>
  <Words>1287</Words>
  <Application>Microsoft Macintosh PowerPoint</Application>
  <PresentationFormat>Widescreen</PresentationFormat>
  <Paragraphs>70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Rockwell Nova</vt:lpstr>
      <vt:lpstr>Office Theme</vt:lpstr>
      <vt:lpstr>The Negative Impact of Poor Time Management on Sleep Deprivation in College Students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Negative Impact on Time Management on Sleep Deprivation</dc:title>
  <dc:creator>ddeloss001@citymail.cuny.edu</dc:creator>
  <cp:lastModifiedBy>ddeloss001@citymail.cuny.edu</cp:lastModifiedBy>
  <cp:revision>60</cp:revision>
  <dcterms:created xsi:type="dcterms:W3CDTF">2019-03-28T14:16:16Z</dcterms:created>
  <dcterms:modified xsi:type="dcterms:W3CDTF">2019-04-02T03:59:48Z</dcterms:modified>
</cp:coreProperties>
</file>